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0" r:id="rId3"/>
    <p:sldId id="340" r:id="rId4"/>
    <p:sldId id="300" r:id="rId5"/>
    <p:sldId id="306" r:id="rId6"/>
    <p:sldId id="287" r:id="rId7"/>
    <p:sldId id="301" r:id="rId8"/>
    <p:sldId id="288" r:id="rId9"/>
    <p:sldId id="290" r:id="rId10"/>
    <p:sldId id="291" r:id="rId11"/>
    <p:sldId id="309" r:id="rId12"/>
    <p:sldId id="333" r:id="rId13"/>
    <p:sldId id="323" r:id="rId14"/>
    <p:sldId id="321" r:id="rId15"/>
    <p:sldId id="334" r:id="rId16"/>
    <p:sldId id="260" r:id="rId17"/>
    <p:sldId id="263" r:id="rId18"/>
    <p:sldId id="262" r:id="rId19"/>
    <p:sldId id="338" r:id="rId20"/>
    <p:sldId id="264" r:id="rId21"/>
    <p:sldId id="337" r:id="rId22"/>
    <p:sldId id="336" r:id="rId23"/>
    <p:sldId id="324" r:id="rId24"/>
    <p:sldId id="315" r:id="rId25"/>
    <p:sldId id="316" r:id="rId26"/>
    <p:sldId id="317" r:id="rId27"/>
    <p:sldId id="318" r:id="rId28"/>
    <p:sldId id="319" r:id="rId29"/>
    <p:sldId id="328" r:id="rId30"/>
    <p:sldId id="329" r:id="rId31"/>
    <p:sldId id="331" r:id="rId32"/>
    <p:sldId id="258" r:id="rId33"/>
    <p:sldId id="277" r:id="rId34"/>
    <p:sldId id="341" r:id="rId35"/>
    <p:sldId id="343" r:id="rId3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737" autoAdjust="0"/>
  </p:normalViewPr>
  <p:slideViewPr>
    <p:cSldViewPr>
      <p:cViewPr>
        <p:scale>
          <a:sx n="75" d="100"/>
          <a:sy n="75" d="100"/>
        </p:scale>
        <p:origin x="-852" y="180"/>
      </p:cViewPr>
      <p:guideLst>
        <p:guide orient="horz" pos="2160"/>
        <p:guide pos="2880"/>
      </p:guideLst>
    </p:cSldViewPr>
  </p:slideViewPr>
  <p:outlineViewPr>
    <p:cViewPr>
      <p:scale>
        <a:sx n="33" d="100"/>
        <a:sy n="33" d="100"/>
      </p:scale>
      <p:origin x="48" y="648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9732F3-FC63-49BC-9FAD-3F172ED90E1D}" type="datetimeFigureOut">
              <a:rPr lang="de-DE" smtClean="0"/>
              <a:t>09.06.2015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6D0CB1-E0DC-4E58-8A7F-470C6B4D22FF}" type="slidenum">
              <a:rPr lang="de-DE" smtClean="0"/>
              <a:t>‹Nr.›</a:t>
            </a:fld>
            <a:endParaRPr lang="de-DE"/>
          </a:p>
        </p:txBody>
      </p:sp>
    </p:spTree>
    <p:extLst>
      <p:ext uri="{BB962C8B-B14F-4D97-AF65-F5344CB8AC3E}">
        <p14:creationId xmlns:p14="http://schemas.microsoft.com/office/powerpoint/2010/main" val="112214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6D0CB1-E0DC-4E58-8A7F-470C6B4D22FF}" type="slidenum">
              <a:rPr lang="de-DE" smtClean="0"/>
              <a:t>14</a:t>
            </a:fld>
            <a:endParaRPr lang="de-DE"/>
          </a:p>
        </p:txBody>
      </p:sp>
    </p:spTree>
    <p:extLst>
      <p:ext uri="{BB962C8B-B14F-4D97-AF65-F5344CB8AC3E}">
        <p14:creationId xmlns:p14="http://schemas.microsoft.com/office/powerpoint/2010/main" val="407348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6D0CB1-E0DC-4E58-8A7F-470C6B4D22FF}" type="slidenum">
              <a:rPr lang="de-DE" smtClean="0"/>
              <a:t>15</a:t>
            </a:fld>
            <a:endParaRPr lang="de-DE"/>
          </a:p>
        </p:txBody>
      </p:sp>
    </p:spTree>
    <p:extLst>
      <p:ext uri="{BB962C8B-B14F-4D97-AF65-F5344CB8AC3E}">
        <p14:creationId xmlns:p14="http://schemas.microsoft.com/office/powerpoint/2010/main" val="60592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6D0CB1-E0DC-4E58-8A7F-470C6B4D22FF}" type="slidenum">
              <a:rPr lang="de-DE" smtClean="0"/>
              <a:t>17</a:t>
            </a:fld>
            <a:endParaRPr lang="de-DE"/>
          </a:p>
        </p:txBody>
      </p:sp>
    </p:spTree>
    <p:extLst>
      <p:ext uri="{BB962C8B-B14F-4D97-AF65-F5344CB8AC3E}">
        <p14:creationId xmlns:p14="http://schemas.microsoft.com/office/powerpoint/2010/main" val="351694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6D0CB1-E0DC-4E58-8A7F-470C6B4D22FF}" type="slidenum">
              <a:rPr lang="de-DE" smtClean="0"/>
              <a:t>22</a:t>
            </a:fld>
            <a:endParaRPr lang="de-DE"/>
          </a:p>
        </p:txBody>
      </p:sp>
    </p:spTree>
    <p:extLst>
      <p:ext uri="{BB962C8B-B14F-4D97-AF65-F5344CB8AC3E}">
        <p14:creationId xmlns:p14="http://schemas.microsoft.com/office/powerpoint/2010/main" val="237283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BA50D42-C9CD-4801-B293-61D1F53EC57E}" type="datetimeFigureOut">
              <a:rPr lang="de-DE" smtClean="0"/>
              <a:t>09.06.2015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BA50D42-C9CD-4801-B293-61D1F53EC57E}" type="datetimeFigureOut">
              <a:rPr lang="de-DE" smtClean="0"/>
              <a:t>09.06.2015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 durch Klicken hinzufügen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BA50D42-C9CD-4801-B293-61D1F53EC57E}" type="datetimeFigureOut">
              <a:rPr lang="de-DE" smtClean="0"/>
              <a:t>09.06.2015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BA50D42-C9CD-4801-B293-61D1F53EC57E}" type="datetimeFigureOut">
              <a:rPr lang="de-DE" smtClean="0"/>
              <a:t>09.06.2015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t>09.06.2015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BA50D42-C9CD-4801-B293-61D1F53EC57E}" type="datetimeFigureOut">
              <a:rPr lang="de-DE" smtClean="0"/>
              <a:t>09.06.2015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BA50D42-C9CD-4801-B293-61D1F53EC57E}" type="datetimeFigureOut">
              <a:rPr lang="de-DE" smtClean="0"/>
              <a:t>09.06.2015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BA50D42-C9CD-4801-B293-61D1F53EC57E}" type="datetimeFigureOut">
              <a:rPr lang="de-DE" smtClean="0"/>
              <a:t>09.06.2015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50D42-C9CD-4801-B293-61D1F53EC57E}" type="datetimeFigureOut">
              <a:rPr lang="de-DE" smtClean="0"/>
              <a:t>09.06.2015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09.06.2015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09.06.2015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50D42-C9CD-4801-B293-61D1F53EC57E}" type="datetimeFigureOut">
              <a:rPr lang="de-DE" smtClean="0"/>
              <a:t>09.06.2015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zPOE-4KTTGI"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uniklinik-freiburg.de/fileadmin/mediapool/09_zentren/cccf/pdf/sonstige/Literaturempfehlungen.pdf" TargetMode="External"/><Relationship Id="rId2" Type="http://schemas.openxmlformats.org/officeDocument/2006/relationships/hyperlink" Target="http://www.kindertrauer.info/" TargetMode="External"/><Relationship Id="rId1" Type="http://schemas.openxmlformats.org/officeDocument/2006/relationships/slideLayout" Target="../slideLayouts/slideLayout2.xml"/><Relationship Id="rId4" Type="http://schemas.openxmlformats.org/officeDocument/2006/relationships/hyperlink" Target="http://www.buecherkinder.de/liste_thema.php?id=4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studienwahl.de/data/Image/newsletter/2014/20141217_Ausgabe26/2_pflanze.jpg" TargetMode="External"/><Relationship Id="rId13" Type="http://schemas.openxmlformats.org/officeDocument/2006/relationships/hyperlink" Target="http://www.sabines-kaleidoskop.de/cotedazur/VF-IMG_2749.jpg" TargetMode="External"/><Relationship Id="rId18" Type="http://schemas.openxmlformats.org/officeDocument/2006/relationships/hyperlink" Target="http://ecx.images-amazon.com/images/I/41rqy9ayefL._SY344_BO1,204,203,200_.jpg" TargetMode="External"/><Relationship Id="rId3" Type="http://schemas.openxmlformats.org/officeDocument/2006/relationships/hyperlink" Target="http://de.travello.com/f/p/2008/01/13/19458.l.jpg" TargetMode="External"/><Relationship Id="rId7" Type="http://schemas.openxmlformats.org/officeDocument/2006/relationships/hyperlink" Target="https://www.heiligenlexikon.de/Fotos/Paulus.jpg" TargetMode="External"/><Relationship Id="rId12" Type="http://schemas.openxmlformats.org/officeDocument/2006/relationships/hyperlink" Target="http://www.google.de/imgres?imgurl=http://upload.wikimedia.org/wikipedia/commons/1/12/Bundesarchiv_B_145_Bild-F062164-0004,_Bonn,_Heinrich_B%C3%B6ll.jpg&amp;imgrefurl=http://de.wikipedia.org/wiki/Heinrich_B%C3%B6ll&amp;h=655&amp;w=532&amp;tbnid=6F1t41pTFIHKbM:&amp;zoom=1&amp;docid=xhP5JH_voqzjdM&amp;ei=-u5tVYuOD4mcsAGj5YLIDw&amp;tbm=isch&amp;iact=rc&amp;uact=3&amp;dur=204&amp;page=1&amp;start=0&amp;ndsp=15&amp;ved=0CDUQrQMwAA" TargetMode="External"/><Relationship Id="rId17" Type="http://schemas.openxmlformats.org/officeDocument/2006/relationships/hyperlink" Target="http://ecx.images-amazon.com/images/I/51GR395JNVL._AA160_.jpg" TargetMode="External"/><Relationship Id="rId2" Type="http://schemas.openxmlformats.org/officeDocument/2006/relationships/hyperlink" Target="http://multimedia.knv.de/cover/06/99/97/0699970000001Z.jpg" TargetMode="External"/><Relationship Id="rId16" Type="http://schemas.openxmlformats.org/officeDocument/2006/relationships/hyperlink" Target="http://www.dnb.de/SharedDocs/Bilder/DE/DNB/Pressemitteilungen/aeVanitas/bild7WolfErlbruch.jpg?__blob=dnbOriginal" TargetMode="External"/><Relationship Id="rId1" Type="http://schemas.openxmlformats.org/officeDocument/2006/relationships/slideLayout" Target="../slideLayouts/slideLayout7.xml"/><Relationship Id="rId6" Type="http://schemas.openxmlformats.org/officeDocument/2006/relationships/hyperlink" Target="https://www.uni-ulm.de/fileadmin/website_uni_ulm/nawi.inst.251/Didactics/Geschichte_der_Elektrochemie/images/epicur.jpg" TargetMode="External"/><Relationship Id="rId11" Type="http://schemas.openxmlformats.org/officeDocument/2006/relationships/hyperlink" Target="http://www.akademie-oldenburg.de/images/14_21junimarieluisekaschnitz.jpg" TargetMode="External"/><Relationship Id="rId5" Type="http://schemas.openxmlformats.org/officeDocument/2006/relationships/hyperlink" Target="http://cdn.c.photoshelter.com/img-get2/I0000oUv0e7xV.lI/fit=1000x750/San-" TargetMode="External"/><Relationship Id="rId15" Type="http://schemas.openxmlformats.org/officeDocument/2006/relationships/hyperlink" Target="http://www.kindertrauer.info/Danke___Impressum/Abschied_von_Rune_Trost_klein.jpg" TargetMode="External"/><Relationship Id="rId10" Type="http://schemas.openxmlformats.org/officeDocument/2006/relationships/hyperlink" Target="http://de.kusser.com/system/html/doppel-grabstein-679-5ffe3e10.jpg" TargetMode="External"/><Relationship Id="rId4" Type="http://schemas.openxmlformats.org/officeDocument/2006/relationships/hyperlink" Target="http://www.wdr2.de/service/sarg100_v-ARDFotogalerie.jpg" TargetMode="External"/><Relationship Id="rId9" Type="http://schemas.openxmlformats.org/officeDocument/2006/relationships/hyperlink" Target="http://www.martinschlu.de/kulturgeschichte/zwanzigstes/rilke/img/rilke1895.jpg" TargetMode="External"/><Relationship Id="rId14" Type="http://schemas.openxmlformats.org/officeDocument/2006/relationships/hyperlink" Target="http://www.artderstadt.de/downloads/etut.jp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de-pic1.ciao.com/de/17262848.jpg" TargetMode="External"/><Relationship Id="rId3" Type="http://schemas.openxmlformats.org/officeDocument/2006/relationships/hyperlink" Target="http://www.stadtwirtschaft.info/uploads/pics/entetodtulpe.jpg" TargetMode="External"/><Relationship Id="rId7" Type="http://schemas.openxmlformats.org/officeDocument/2006/relationships/hyperlink" Target="http://www.rossipotti.de/inhalt/dateien/bilder/gleich_fried.jpg" TargetMode="External"/><Relationship Id="rId12" Type="http://schemas.openxmlformats.org/officeDocument/2006/relationships/hyperlink" Target="http://www.ekd.de/glauben/spiritualitaet/tod_was_ist_das/Bild_Rune_Text.jpg" TargetMode="External"/><Relationship Id="rId2" Type="http://schemas.openxmlformats.org/officeDocument/2006/relationships/hyperlink" Target="http://www.google.de/imgres?imgurl=http://de-pic2.ciao.com/de/17263019.jpg&amp;imgrefurl=http://www.ciao.de/Hat_Opa_einen_Anzug_an_ab_4_Fried_Gleich__445491&amp;h=525&amp;w=700&amp;tbnid=KPCcbzypHMWV8M:&amp;zoom=1&amp;docid=vTGoRnrbUdE_fM&amp;ei=kY5tVbW4AciwsQGFroH4Cg&amp;tbm=isch&amp;iact=rc&amp;uact=3&amp;dur=559&amp;page=1&amp;start=0&amp;ndsp=19&amp;ved=0CEIQrQMwCw" TargetMode="External"/><Relationship Id="rId1" Type="http://schemas.openxmlformats.org/officeDocument/2006/relationships/slideLayout" Target="../slideLayouts/slideLayout7.xml"/><Relationship Id="rId6" Type="http://schemas.openxmlformats.org/officeDocument/2006/relationships/hyperlink" Target="http://www.ekd.de/glauben/spiritualitaet/tod_was_ist_das/bildopateaser.jpg" TargetMode="External"/><Relationship Id="rId11" Type="http://schemas.openxmlformats.org/officeDocument/2006/relationships/hyperlink" Target="http://de-pic1.ciao.com/de/175864.jpg" TargetMode="External"/><Relationship Id="rId5" Type="http://schemas.openxmlformats.org/officeDocument/2006/relationships/hyperlink" Target="http://www.google.de/imgres?imgurl=http://pics.ricardostatic.ch/ImgUsers/2/7/758/75872/7587251/758725154_2_Big.jpg&amp;imgrefurl=http://www.ricardo.ch/kaufen/buecher-und-comics/kinder-und-jugendliteratur/kinderbuecher-4-7-jahre/bilderbuecher/ente-tod-und-tulpe/v/an758725154/&amp;h=450&amp;w=600&amp;tbnid=owgdeMwzznu9OM:&amp;zoom=1&amp;docid=EpAlZ4uUblfTNM&amp;itg=1&amp;ei=yI1tVdmwCcKasgHVgYPICQ&amp;tbm=isch&amp;iact=rc&amp;uact=3&amp;dur=912&amp;page=4&amp;start=78&amp;ndsp=27&amp;ved=0CI4CEK0DME4" TargetMode="External"/><Relationship Id="rId10" Type="http://schemas.openxmlformats.org/officeDocument/2006/relationships/hyperlink" Target="http://www.kindertrauer.info/page1/files/Abschied%20von%20Rune.jpg" TargetMode="External"/><Relationship Id="rId4" Type="http://schemas.openxmlformats.org/officeDocument/2006/relationships/hyperlink" Target="https://ikl959.files.wordpress.com/2013/02/e-t-und-t1.jpg?w=510&amp;h=285" TargetMode="External"/><Relationship Id="rId9" Type="http://schemas.openxmlformats.org/officeDocument/2006/relationships/hyperlink" Target="http://www.kindertrauer.info/Danke___Impressum/Abschied_von_Rune_Trost_klein.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9776" y="1746721"/>
            <a:ext cx="5542384" cy="1470025"/>
          </a:xfrm>
        </p:spPr>
        <p:txBody>
          <a:bodyPr>
            <a:normAutofit fontScale="90000"/>
          </a:bodyPr>
          <a:lstStyle/>
          <a:p>
            <a:pPr algn="l"/>
            <a:r>
              <a:rPr lang="de-DE" dirty="0" smtClean="0">
                <a:solidFill>
                  <a:schemeClr val="bg2">
                    <a:lumMod val="50000"/>
                  </a:schemeClr>
                </a:solidFill>
              </a:rPr>
              <a:t>Hat Opa </a:t>
            </a:r>
            <a:r>
              <a:rPr lang="de-DE" dirty="0" smtClean="0"/>
              <a:t/>
            </a:r>
            <a:br>
              <a:rPr lang="de-DE" dirty="0" smtClean="0"/>
            </a:br>
            <a:r>
              <a:rPr lang="de-DE" dirty="0" smtClean="0">
                <a:solidFill>
                  <a:srgbClr val="0070C0"/>
                </a:solidFill>
              </a:rPr>
              <a:t>im Himmel </a:t>
            </a:r>
            <a:r>
              <a:rPr lang="de-DE" dirty="0" smtClean="0"/>
              <a:t/>
            </a:r>
            <a:br>
              <a:rPr lang="de-DE" dirty="0" smtClean="0"/>
            </a:br>
            <a:r>
              <a:rPr lang="de-DE" dirty="0" smtClean="0">
                <a:solidFill>
                  <a:schemeClr val="bg2">
                    <a:lumMod val="50000"/>
                  </a:schemeClr>
                </a:solidFill>
              </a:rPr>
              <a:t>einen Anzug an?</a:t>
            </a:r>
            <a:endParaRPr lang="de-DE" dirty="0">
              <a:solidFill>
                <a:schemeClr val="bg2">
                  <a:lumMod val="50000"/>
                </a:schemeClr>
              </a:solidFill>
            </a:endParaRPr>
          </a:p>
        </p:txBody>
      </p:sp>
      <p:sp>
        <p:nvSpPr>
          <p:cNvPr id="3" name="Untertitel 2"/>
          <p:cNvSpPr>
            <a:spLocks noGrp="1"/>
          </p:cNvSpPr>
          <p:nvPr>
            <p:ph type="subTitle" idx="1"/>
          </p:nvPr>
        </p:nvSpPr>
        <p:spPr>
          <a:xfrm>
            <a:off x="395536" y="4005064"/>
            <a:ext cx="6400800" cy="1752600"/>
          </a:xfrm>
        </p:spPr>
        <p:txBody>
          <a:bodyPr>
            <a:normAutofit/>
          </a:bodyPr>
          <a:lstStyle/>
          <a:p>
            <a:endParaRPr lang="de-DE" dirty="0" smtClean="0"/>
          </a:p>
          <a:p>
            <a:endParaRPr lang="de-DE" dirty="0"/>
          </a:p>
          <a:p>
            <a:r>
              <a:rPr lang="de-DE" dirty="0" smtClean="0"/>
              <a:t>Mit Kindern über den Tod sprechen</a:t>
            </a:r>
            <a:endParaRPr lang="de-DE" dirty="0"/>
          </a:p>
        </p:txBody>
      </p:sp>
      <p:sp>
        <p:nvSpPr>
          <p:cNvPr id="4" name="Textfeld 3"/>
          <p:cNvSpPr txBox="1"/>
          <p:nvPr/>
        </p:nvSpPr>
        <p:spPr>
          <a:xfrm>
            <a:off x="6156176" y="6189712"/>
            <a:ext cx="2843808" cy="307777"/>
          </a:xfrm>
          <a:prstGeom prst="rect">
            <a:avLst/>
          </a:prstGeom>
          <a:noFill/>
        </p:spPr>
        <p:txBody>
          <a:bodyPr wrap="square" rtlCol="0">
            <a:spAutoFit/>
          </a:bodyPr>
          <a:lstStyle/>
          <a:p>
            <a:pPr algn="r"/>
            <a:r>
              <a:rPr lang="de-DE" sz="1400" b="1" dirty="0" smtClean="0">
                <a:solidFill>
                  <a:schemeClr val="tx1">
                    <a:lumMod val="50000"/>
                    <a:lumOff val="50000"/>
                  </a:schemeClr>
                </a:solidFill>
              </a:rPr>
              <a:t>Prof. Dr. </a:t>
            </a:r>
            <a:r>
              <a:rPr lang="de-DE" sz="1400" b="1" dirty="0" err="1" smtClean="0">
                <a:solidFill>
                  <a:schemeClr val="tx1">
                    <a:lumMod val="50000"/>
                    <a:lumOff val="50000"/>
                  </a:schemeClr>
                </a:solidFill>
              </a:rPr>
              <a:t>theol</a:t>
            </a:r>
            <a:r>
              <a:rPr lang="de-DE" sz="1400" b="1" dirty="0" smtClean="0">
                <a:solidFill>
                  <a:schemeClr val="tx1">
                    <a:lumMod val="50000"/>
                    <a:lumOff val="50000"/>
                  </a:schemeClr>
                </a:solidFill>
              </a:rPr>
              <a:t>. Elisabeth Jünemann</a:t>
            </a:r>
            <a:endParaRPr lang="de-DE" sz="1400" b="1"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80467"/>
            <a:ext cx="2815208" cy="293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3749588" y="3573016"/>
            <a:ext cx="5101208" cy="1200329"/>
          </a:xfrm>
          <a:prstGeom prst="rect">
            <a:avLst/>
          </a:prstGeom>
        </p:spPr>
        <p:txBody>
          <a:bodyPr wrap="square">
            <a:spAutoFit/>
          </a:bodyPr>
          <a:lstStyle/>
          <a:p>
            <a:pPr algn="r"/>
            <a:r>
              <a:rPr lang="de-DE" i="1" dirty="0">
                <a:solidFill>
                  <a:schemeClr val="accent6">
                    <a:lumMod val="50000"/>
                  </a:schemeClr>
                </a:solidFill>
              </a:rPr>
              <a:t>"Wo ist der Opa jetzt?" fragt Bruno nach der Beerdigung. "Auf dem Friedhof" sagt Xaver. "Im Himmel", erwidert Papa. "Wie kann Opa auf dem Friedhof und gleichzeitig im Himmel sein? "</a:t>
            </a:r>
          </a:p>
        </p:txBody>
      </p:sp>
    </p:spTree>
    <p:extLst>
      <p:ext uri="{BB962C8B-B14F-4D97-AF65-F5344CB8AC3E}">
        <p14:creationId xmlns:p14="http://schemas.microsoft.com/office/powerpoint/2010/main" val="125453332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25365" y="1989135"/>
            <a:ext cx="589546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400" dirty="0">
                <a:latin typeface="Calibri" panose="020F0502020204030204" pitchFamily="34" charset="0"/>
              </a:rPr>
              <a:t>„Wir kommen weit her, liebes Kind</a:t>
            </a:r>
            <a:br>
              <a:rPr lang="de-DE" altLang="de-DE" sz="2400" dirty="0">
                <a:latin typeface="Calibri" panose="020F0502020204030204" pitchFamily="34" charset="0"/>
              </a:rPr>
            </a:br>
            <a:r>
              <a:rPr lang="de-DE" altLang="de-DE" sz="2400" dirty="0">
                <a:latin typeface="Calibri" panose="020F0502020204030204" pitchFamily="34" charset="0"/>
              </a:rPr>
              <a:t>und müssen weit gehen</a:t>
            </a:r>
            <a:br>
              <a:rPr lang="de-DE" altLang="de-DE" sz="2400" dirty="0">
                <a:latin typeface="Calibri" panose="020F0502020204030204" pitchFamily="34" charset="0"/>
              </a:rPr>
            </a:br>
            <a:r>
              <a:rPr lang="de-DE" altLang="de-DE" sz="2400" dirty="0">
                <a:latin typeface="Calibri" panose="020F0502020204030204" pitchFamily="34" charset="0"/>
              </a:rPr>
              <a:t>keine Angst</a:t>
            </a:r>
            <a:br>
              <a:rPr lang="de-DE" altLang="de-DE" sz="2400" dirty="0">
                <a:latin typeface="Calibri" panose="020F0502020204030204" pitchFamily="34" charset="0"/>
              </a:rPr>
            </a:br>
            <a:r>
              <a:rPr lang="de-DE" altLang="de-DE" sz="2400" dirty="0">
                <a:latin typeface="Calibri" panose="020F0502020204030204" pitchFamily="34" charset="0"/>
              </a:rPr>
              <a:t>alle sind bei Dir</a:t>
            </a:r>
            <a:br>
              <a:rPr lang="de-DE" altLang="de-DE" sz="2400" dirty="0">
                <a:latin typeface="Calibri" panose="020F0502020204030204" pitchFamily="34" charset="0"/>
              </a:rPr>
            </a:br>
            <a:r>
              <a:rPr lang="de-DE" altLang="de-DE" sz="2400" dirty="0">
                <a:latin typeface="Calibri" panose="020F0502020204030204" pitchFamily="34" charset="0"/>
              </a:rPr>
              <a:t>die vor Dir waren </a:t>
            </a:r>
            <a:br>
              <a:rPr lang="de-DE" altLang="de-DE" sz="2400" dirty="0">
                <a:latin typeface="Calibri" panose="020F0502020204030204" pitchFamily="34" charset="0"/>
              </a:rPr>
            </a:br>
            <a:r>
              <a:rPr lang="de-DE" altLang="de-DE" sz="2400" dirty="0">
                <a:latin typeface="Calibri" panose="020F0502020204030204" pitchFamily="34" charset="0"/>
              </a:rPr>
              <a:t>Deine Mutter, Dein Vater</a:t>
            </a:r>
            <a:br>
              <a:rPr lang="de-DE" altLang="de-DE" sz="2400" dirty="0">
                <a:latin typeface="Calibri" panose="020F0502020204030204" pitchFamily="34" charset="0"/>
              </a:rPr>
            </a:br>
            <a:r>
              <a:rPr lang="de-DE" altLang="de-DE" sz="2400" dirty="0">
                <a:latin typeface="Calibri" panose="020F0502020204030204" pitchFamily="34" charset="0"/>
              </a:rPr>
              <a:t>und alle, die vor ihnen waren</a:t>
            </a:r>
            <a:br>
              <a:rPr lang="de-DE" altLang="de-DE" sz="2400" dirty="0">
                <a:latin typeface="Calibri" panose="020F0502020204030204" pitchFamily="34" charset="0"/>
              </a:rPr>
            </a:br>
            <a:r>
              <a:rPr lang="de-DE" altLang="de-DE" sz="2400" dirty="0">
                <a:latin typeface="Calibri" panose="020F0502020204030204" pitchFamily="34" charset="0"/>
              </a:rPr>
              <a:t>Weit </a:t>
            </a:r>
            <a:r>
              <a:rPr lang="de-DE" altLang="de-DE" sz="2400" dirty="0" err="1">
                <a:latin typeface="Calibri" panose="020F0502020204030204" pitchFamily="34" charset="0"/>
              </a:rPr>
              <a:t>weit</a:t>
            </a:r>
            <a:r>
              <a:rPr lang="de-DE" altLang="de-DE" sz="2400" dirty="0">
                <a:latin typeface="Calibri" panose="020F0502020204030204" pitchFamily="34" charset="0"/>
              </a:rPr>
              <a:t> zurück</a:t>
            </a:r>
            <a:br>
              <a:rPr lang="de-DE" altLang="de-DE" sz="2400" dirty="0">
                <a:latin typeface="Calibri" panose="020F0502020204030204" pitchFamily="34" charset="0"/>
              </a:rPr>
            </a:br>
            <a:r>
              <a:rPr lang="de-DE" altLang="de-DE" sz="2400" dirty="0">
                <a:latin typeface="Calibri" panose="020F0502020204030204" pitchFamily="34" charset="0"/>
              </a:rPr>
              <a:t>alle sind bei Dir</a:t>
            </a:r>
            <a:br>
              <a:rPr lang="de-DE" altLang="de-DE" sz="2400" dirty="0">
                <a:latin typeface="Calibri" panose="020F0502020204030204" pitchFamily="34" charset="0"/>
              </a:rPr>
            </a:br>
            <a:r>
              <a:rPr lang="de-DE" altLang="de-DE" sz="2400" dirty="0">
                <a:latin typeface="Calibri" panose="020F0502020204030204" pitchFamily="34" charset="0"/>
              </a:rPr>
              <a:t>keine Angst</a:t>
            </a:r>
            <a:br>
              <a:rPr lang="de-DE" altLang="de-DE" sz="2400" dirty="0">
                <a:latin typeface="Calibri" panose="020F0502020204030204" pitchFamily="34" charset="0"/>
              </a:rPr>
            </a:br>
            <a:r>
              <a:rPr lang="de-DE" altLang="de-DE" sz="2400" dirty="0">
                <a:latin typeface="Calibri" panose="020F0502020204030204" pitchFamily="34" charset="0"/>
              </a:rPr>
              <a:t>wir kommen weit her und müssen weit gehen</a:t>
            </a:r>
            <a:br>
              <a:rPr lang="de-DE" altLang="de-DE" sz="2400" dirty="0">
                <a:latin typeface="Calibri" panose="020F0502020204030204" pitchFamily="34" charset="0"/>
              </a:rPr>
            </a:br>
            <a:r>
              <a:rPr lang="de-DE" altLang="de-DE" sz="2400" dirty="0">
                <a:latin typeface="Calibri" panose="020F0502020204030204" pitchFamily="34" charset="0"/>
              </a:rPr>
              <a:t>liebes Kind.</a:t>
            </a:r>
          </a:p>
        </p:txBody>
      </p:sp>
      <p:sp>
        <p:nvSpPr>
          <p:cNvPr id="19459" name="Text Box 4"/>
          <p:cNvSpPr txBox="1">
            <a:spLocks noChangeArrowheads="1"/>
          </p:cNvSpPr>
          <p:nvPr/>
        </p:nvSpPr>
        <p:spPr bwMode="auto">
          <a:xfrm>
            <a:off x="6372225" y="1125538"/>
            <a:ext cx="2592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a:latin typeface="Verdana" pitchFamily="34" charset="0"/>
              </a:rPr>
              <a:t>Heinrich Böll</a:t>
            </a:r>
            <a:br>
              <a:rPr lang="de-DE" altLang="de-DE">
                <a:latin typeface="Verdana" pitchFamily="34" charset="0"/>
              </a:rPr>
            </a:br>
            <a:r>
              <a:rPr lang="de-DE" altLang="de-DE">
                <a:latin typeface="Verdana" pitchFamily="34" charset="0"/>
              </a:rPr>
              <a:t>an seine Enkelin:</a:t>
            </a:r>
          </a:p>
        </p:txBody>
      </p:sp>
      <p:sp>
        <p:nvSpPr>
          <p:cNvPr id="19460" name="Rectangle 6"/>
          <p:cNvSpPr>
            <a:spLocks noGrp="1" noChangeArrowheads="1"/>
          </p:cNvSpPr>
          <p:nvPr>
            <p:ph type="title"/>
          </p:nvPr>
        </p:nvSpPr>
        <p:spPr>
          <a:xfrm>
            <a:off x="457200" y="341313"/>
            <a:ext cx="8229600" cy="1143000"/>
          </a:xfrm>
          <a:noFill/>
        </p:spPr>
        <p:txBody>
          <a:bodyPr/>
          <a:lstStyle/>
          <a:p>
            <a:pPr algn="l" eaLnBrk="1" hangingPunct="1"/>
            <a:r>
              <a:rPr lang="de-DE" altLang="de-DE" smtClean="0"/>
              <a:t>Leben - nach dem Tod</a:t>
            </a:r>
          </a:p>
        </p:txBody>
      </p:sp>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989138"/>
            <a:ext cx="2095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48030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p:spPr>
        <p:txBody>
          <a:bodyPr>
            <a:normAutofit fontScale="90000"/>
          </a:bodyPr>
          <a:lstStyle/>
          <a:p>
            <a:pPr algn="l"/>
            <a:r>
              <a:rPr lang="de-DE" dirty="0" smtClean="0"/>
              <a:t>Umfassendes Verständnis vom Tod</a:t>
            </a:r>
            <a:endParaRPr lang="de-DE" dirty="0"/>
          </a:p>
        </p:txBody>
      </p:sp>
      <p:sp>
        <p:nvSpPr>
          <p:cNvPr id="3" name="Inhaltsplatzhalter 2"/>
          <p:cNvSpPr>
            <a:spLocks noGrp="1"/>
          </p:cNvSpPr>
          <p:nvPr>
            <p:ph idx="1"/>
          </p:nvPr>
        </p:nvSpPr>
        <p:spPr/>
        <p:txBody>
          <a:bodyPr>
            <a:normAutofit/>
          </a:bodyPr>
          <a:lstStyle/>
          <a:p>
            <a:r>
              <a:rPr lang="de-DE" sz="2400" dirty="0" smtClean="0"/>
              <a:t>Verständnis für die</a:t>
            </a:r>
            <a:r>
              <a:rPr lang="de-DE" sz="2400" b="1" dirty="0" smtClean="0"/>
              <a:t> Irreversibilität </a:t>
            </a:r>
            <a:r>
              <a:rPr lang="de-DE" sz="2400" dirty="0" smtClean="0"/>
              <a:t>des Todes</a:t>
            </a:r>
          </a:p>
          <a:p>
            <a:r>
              <a:rPr lang="de-DE" sz="2400" dirty="0" smtClean="0"/>
              <a:t>Verständnis für das Aufhören der Lebensfunktion (</a:t>
            </a:r>
            <a:r>
              <a:rPr lang="de-DE" sz="2400" b="1" dirty="0" smtClean="0"/>
              <a:t>Non-Funktionalität</a:t>
            </a:r>
            <a:r>
              <a:rPr lang="de-DE" sz="2400" dirty="0" smtClean="0"/>
              <a:t>)</a:t>
            </a:r>
          </a:p>
          <a:p>
            <a:r>
              <a:rPr lang="de-DE" sz="2400" dirty="0" smtClean="0"/>
              <a:t>Verständnis für die </a:t>
            </a:r>
            <a:r>
              <a:rPr lang="de-DE" sz="2400" b="1" dirty="0" smtClean="0"/>
              <a:t>Universalität</a:t>
            </a:r>
            <a:r>
              <a:rPr lang="de-DE" sz="2400" dirty="0" smtClean="0"/>
              <a:t> des Todes</a:t>
            </a:r>
          </a:p>
          <a:p>
            <a:r>
              <a:rPr lang="de-DE" sz="2400" dirty="0" smtClean="0"/>
              <a:t>Verständnis für die Verursachung des Todes </a:t>
            </a:r>
            <a:br>
              <a:rPr lang="de-DE" sz="2400" dirty="0" smtClean="0"/>
            </a:br>
            <a:r>
              <a:rPr lang="de-DE" sz="2400" dirty="0" smtClean="0"/>
              <a:t>durch objektive Umstände (</a:t>
            </a:r>
            <a:r>
              <a:rPr lang="de-DE" sz="2400" b="1" dirty="0"/>
              <a:t>K</a:t>
            </a:r>
            <a:r>
              <a:rPr lang="de-DE" sz="2400" b="1" dirty="0" smtClean="0"/>
              <a:t>ausalität</a:t>
            </a:r>
            <a:r>
              <a:rPr lang="de-DE" sz="2400" dirty="0" smtClean="0"/>
              <a:t>)</a:t>
            </a:r>
          </a:p>
          <a:p>
            <a:r>
              <a:rPr lang="de-DE" sz="2400" dirty="0" smtClean="0"/>
              <a:t>Verständnis von </a:t>
            </a:r>
            <a:r>
              <a:rPr lang="de-DE" sz="2400" b="1" dirty="0" err="1" smtClean="0"/>
              <a:t>Transzendentalität</a:t>
            </a:r>
            <a:endParaRPr lang="de-DE" sz="2400" b="1"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406" y="4850875"/>
            <a:ext cx="2824872" cy="158899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6092" y="4850875"/>
            <a:ext cx="2509274" cy="1597571"/>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145" y="4850874"/>
            <a:ext cx="2213079" cy="1588991"/>
          </a:xfrm>
          <a:prstGeom prst="rect">
            <a:avLst/>
          </a:prstGeom>
        </p:spPr>
      </p:pic>
    </p:spTree>
    <p:extLst>
      <p:ext uri="{BB962C8B-B14F-4D97-AF65-F5344CB8AC3E}">
        <p14:creationId xmlns:p14="http://schemas.microsoft.com/office/powerpoint/2010/main" val="1242368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Entsprechende Reaktion auf den Tod</a:t>
            </a:r>
            <a:endParaRPr lang="de-DE" dirty="0"/>
          </a:p>
        </p:txBody>
      </p:sp>
      <p:sp>
        <p:nvSpPr>
          <p:cNvPr id="4" name="Inhaltsplatzhalter 3"/>
          <p:cNvSpPr>
            <a:spLocks noGrp="1"/>
          </p:cNvSpPr>
          <p:nvPr>
            <p:ph idx="1"/>
          </p:nvPr>
        </p:nvSpPr>
        <p:spPr>
          <a:xfrm>
            <a:off x="451379" y="1484784"/>
            <a:ext cx="8229600" cy="3960440"/>
          </a:xfrm>
        </p:spPr>
        <p:txBody>
          <a:bodyPr>
            <a:normAutofit/>
          </a:bodyPr>
          <a:lstStyle/>
          <a:p>
            <a:r>
              <a:rPr lang="de-DE" sz="2400" b="1" dirty="0" smtClean="0"/>
              <a:t>Vermeidung </a:t>
            </a:r>
            <a:r>
              <a:rPr lang="de-DE" sz="2400" dirty="0" smtClean="0"/>
              <a:t/>
            </a:r>
            <a:br>
              <a:rPr lang="de-DE" sz="2400" dirty="0" smtClean="0"/>
            </a:br>
            <a:r>
              <a:rPr lang="de-DE" sz="2400" dirty="0" smtClean="0"/>
              <a:t>(Verdrängung </a:t>
            </a:r>
            <a:r>
              <a:rPr lang="de-DE" sz="2400" dirty="0"/>
              <a:t>der Thematik, Weigerung die Realität zu </a:t>
            </a:r>
            <a:r>
              <a:rPr lang="de-DE" sz="2400" dirty="0" smtClean="0"/>
              <a:t>akzeptieren</a:t>
            </a:r>
            <a:r>
              <a:rPr lang="de-DE" sz="2400" dirty="0"/>
              <a:t>, so genannte emotionale Betäubung), </a:t>
            </a:r>
          </a:p>
          <a:p>
            <a:r>
              <a:rPr lang="de-DE" sz="2400" b="1" dirty="0" smtClean="0"/>
              <a:t>Auflehnung </a:t>
            </a:r>
            <a:r>
              <a:rPr lang="de-DE" sz="2400" dirty="0" smtClean="0"/>
              <a:t/>
            </a:r>
            <a:br>
              <a:rPr lang="de-DE" sz="2400" dirty="0" smtClean="0"/>
            </a:br>
            <a:r>
              <a:rPr lang="de-DE" sz="2400" dirty="0" smtClean="0"/>
              <a:t>(</a:t>
            </a:r>
            <a:r>
              <a:rPr lang="de-DE" sz="2400" dirty="0"/>
              <a:t>Hinterfragen der Todes- oder Verlustumstände, </a:t>
            </a:r>
            <a:r>
              <a:rPr lang="de-DE" sz="2400" dirty="0" smtClean="0"/>
              <a:t>Schuldzuweisungen</a:t>
            </a:r>
            <a:r>
              <a:rPr lang="de-DE" sz="2400" dirty="0"/>
              <a:t>, Protest, Wut, Autoaggression etc.), </a:t>
            </a:r>
          </a:p>
          <a:p>
            <a:r>
              <a:rPr lang="de-DE" sz="2400" b="1" dirty="0" smtClean="0"/>
              <a:t>Anpassung </a:t>
            </a:r>
            <a:r>
              <a:rPr lang="de-DE" sz="2400" dirty="0" smtClean="0"/>
              <a:t/>
            </a:r>
            <a:br>
              <a:rPr lang="de-DE" sz="2400" dirty="0" smtClean="0"/>
            </a:br>
            <a:r>
              <a:rPr lang="de-DE" sz="2400" dirty="0" smtClean="0"/>
              <a:t>(</a:t>
            </a:r>
            <a:r>
              <a:rPr lang="de-DE" sz="2400" dirty="0"/>
              <a:t>Überwindung der negativen Emotionalität, Anpassung an die veränderte soziale Situation, produktive Bewältigungsstrategien</a:t>
            </a:r>
            <a:r>
              <a:rPr lang="de-DE" sz="2400" dirty="0" smtClean="0"/>
              <a:t>).</a:t>
            </a:r>
            <a:endParaRPr lang="de-DE" sz="2400" dirty="0"/>
          </a:p>
          <a:p>
            <a:pPr marL="0" indent="0">
              <a:buNone/>
            </a:pPr>
            <a:endParaRPr lang="de-DE" sz="2400" dirty="0"/>
          </a:p>
        </p:txBody>
      </p:sp>
      <p:sp>
        <p:nvSpPr>
          <p:cNvPr id="5" name="Inhaltsplatzhalt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007" y="4728450"/>
            <a:ext cx="1481456" cy="1969179"/>
          </a:xfrm>
          <a:prstGeom prst="rect">
            <a:avLst/>
          </a:prstGeom>
        </p:spPr>
      </p:pic>
    </p:spTree>
    <p:extLst>
      <p:ext uri="{BB962C8B-B14F-4D97-AF65-F5344CB8AC3E}">
        <p14:creationId xmlns:p14="http://schemas.microsoft.com/office/powerpoint/2010/main" val="2199834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Wer spricht mit wem worüber?</a:t>
            </a:r>
            <a:endParaRPr lang="de-DE" dirty="0"/>
          </a:p>
        </p:txBody>
      </p:sp>
      <p:sp>
        <p:nvSpPr>
          <p:cNvPr id="3" name="Inhaltsplatzhalter 2"/>
          <p:cNvSpPr>
            <a:spLocks noGrp="1"/>
          </p:cNvSpPr>
          <p:nvPr>
            <p:ph idx="1"/>
          </p:nvPr>
        </p:nvSpPr>
        <p:spPr>
          <a:xfrm>
            <a:off x="539552" y="1412776"/>
            <a:ext cx="8604448" cy="4525963"/>
          </a:xfrm>
        </p:spPr>
        <p:txBody>
          <a:bodyPr>
            <a:normAutofit fontScale="92500" lnSpcReduction="20000"/>
          </a:bodyPr>
          <a:lstStyle/>
          <a:p>
            <a:r>
              <a:rPr lang="de-DE" dirty="0" smtClean="0"/>
              <a:t>Erwachsene,</a:t>
            </a:r>
            <a:r>
              <a:rPr lang="de-DE" dirty="0"/>
              <a:t/>
            </a:r>
            <a:br>
              <a:rPr lang="de-DE" dirty="0"/>
            </a:br>
            <a:r>
              <a:rPr lang="de-DE" dirty="0"/>
              <a:t>die betroffen sind </a:t>
            </a:r>
            <a:r>
              <a:rPr lang="de-DE" dirty="0" smtClean="0"/>
              <a:t>oder </a:t>
            </a:r>
            <a:r>
              <a:rPr lang="de-DE" dirty="0"/>
              <a:t>nicht </a:t>
            </a:r>
            <a:r>
              <a:rPr lang="de-DE" dirty="0" smtClean="0"/>
              <a:t>direkt </a:t>
            </a:r>
            <a:r>
              <a:rPr lang="de-DE" dirty="0"/>
              <a:t>betroffen sind</a:t>
            </a:r>
          </a:p>
          <a:p>
            <a:r>
              <a:rPr lang="de-DE" dirty="0" smtClean="0">
                <a:solidFill>
                  <a:srgbClr val="FF0000"/>
                </a:solidFill>
              </a:rPr>
              <a:t>mit </a:t>
            </a:r>
            <a:r>
              <a:rPr lang="de-DE" dirty="0">
                <a:solidFill>
                  <a:srgbClr val="FF0000"/>
                </a:solidFill>
              </a:rPr>
              <a:t>Kindern</a:t>
            </a:r>
            <a:r>
              <a:rPr lang="de-DE" dirty="0"/>
              <a:t>,</a:t>
            </a:r>
            <a:br>
              <a:rPr lang="de-DE" dirty="0"/>
            </a:br>
            <a:r>
              <a:rPr lang="de-DE" dirty="0"/>
              <a:t>die betroffen sind </a:t>
            </a:r>
            <a:r>
              <a:rPr lang="de-DE" dirty="0" smtClean="0"/>
              <a:t>oder </a:t>
            </a:r>
            <a:r>
              <a:rPr lang="de-DE" dirty="0"/>
              <a:t>nicht </a:t>
            </a:r>
            <a:r>
              <a:rPr lang="de-DE" dirty="0" smtClean="0"/>
              <a:t>direkt </a:t>
            </a:r>
            <a:r>
              <a:rPr lang="de-DE" dirty="0"/>
              <a:t>betroffen </a:t>
            </a:r>
            <a:r>
              <a:rPr lang="de-DE" dirty="0" smtClean="0"/>
              <a:t>sind</a:t>
            </a:r>
          </a:p>
          <a:p>
            <a:r>
              <a:rPr lang="de-DE" dirty="0"/>
              <a:t>ü</a:t>
            </a:r>
            <a:r>
              <a:rPr lang="de-DE" dirty="0" smtClean="0"/>
              <a:t>ber den Tod,</a:t>
            </a:r>
            <a:br>
              <a:rPr lang="de-DE" dirty="0" smtClean="0"/>
            </a:br>
            <a:r>
              <a:rPr lang="de-DE" dirty="0" smtClean="0"/>
              <a:t>der gerade erfahren wird und traurig macht,</a:t>
            </a:r>
            <a:br>
              <a:rPr lang="de-DE" dirty="0" smtClean="0"/>
            </a:br>
            <a:r>
              <a:rPr lang="de-DE" dirty="0" smtClean="0"/>
              <a:t>oder der nicht direkt erfahren wird </a:t>
            </a:r>
            <a:br>
              <a:rPr lang="de-DE" dirty="0" smtClean="0"/>
            </a:br>
            <a:r>
              <a:rPr lang="de-DE" dirty="0" smtClean="0"/>
              <a:t/>
            </a:r>
            <a:br>
              <a:rPr lang="de-DE" dirty="0" smtClean="0"/>
            </a:br>
            <a:r>
              <a:rPr lang="de-DE" dirty="0" smtClean="0"/>
              <a:t>mit Unterstützung von Bilderbüchern</a:t>
            </a:r>
          </a:p>
          <a:p>
            <a:pPr marL="0" indent="0">
              <a:buNone/>
            </a:pPr>
            <a:endParaRPr lang="de-DE" dirty="0"/>
          </a:p>
          <a:p>
            <a:endParaRPr lang="de-DE" dirty="0"/>
          </a:p>
        </p:txBody>
      </p:sp>
      <p:sp>
        <p:nvSpPr>
          <p:cNvPr id="24" name="Textfeld 23"/>
          <p:cNvSpPr txBox="1"/>
          <p:nvPr/>
        </p:nvSpPr>
        <p:spPr>
          <a:xfrm>
            <a:off x="7956376" y="5589240"/>
            <a:ext cx="1008112" cy="1015663"/>
          </a:xfrm>
          <a:prstGeom prst="rect">
            <a:avLst/>
          </a:prstGeom>
          <a:noFill/>
        </p:spPr>
        <p:txBody>
          <a:bodyPr wrap="square" rtlCol="0">
            <a:spAutoFit/>
          </a:bodyPr>
          <a:lstStyle/>
          <a:p>
            <a:r>
              <a:rPr lang="de-DE" sz="6000" dirty="0" smtClean="0">
                <a:solidFill>
                  <a:srgbClr val="00B050"/>
                </a:solidFill>
              </a:rPr>
              <a:t>II.</a:t>
            </a:r>
            <a:endParaRPr lang="de-DE" sz="6000" dirty="0">
              <a:solidFill>
                <a:srgbClr val="00B050"/>
              </a:solidFill>
            </a:endParaRPr>
          </a:p>
        </p:txBody>
      </p:sp>
    </p:spTree>
    <p:extLst>
      <p:ext uri="{BB962C8B-B14F-4D97-AF65-F5344CB8AC3E}">
        <p14:creationId xmlns:p14="http://schemas.microsoft.com/office/powerpoint/2010/main" val="800694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32656"/>
            <a:ext cx="8229600" cy="1143000"/>
          </a:xfrm>
        </p:spPr>
        <p:txBody>
          <a:bodyPr>
            <a:normAutofit/>
          </a:bodyPr>
          <a:lstStyle/>
          <a:p>
            <a:pPr algn="l"/>
            <a:r>
              <a:rPr lang="de-DE" dirty="0" smtClean="0"/>
              <a:t>Kindliche Vorstellung vom Tod</a:t>
            </a:r>
            <a:endParaRPr lang="de-DE" dirty="0"/>
          </a:p>
        </p:txBody>
      </p:sp>
      <p:sp>
        <p:nvSpPr>
          <p:cNvPr id="3" name="Inhaltsplatzhalter 2"/>
          <p:cNvSpPr>
            <a:spLocks noGrp="1"/>
          </p:cNvSpPr>
          <p:nvPr>
            <p:ph idx="1"/>
          </p:nvPr>
        </p:nvSpPr>
        <p:spPr>
          <a:xfrm>
            <a:off x="395536" y="1475656"/>
            <a:ext cx="8229600" cy="4525963"/>
          </a:xfrm>
        </p:spPr>
        <p:txBody>
          <a:bodyPr>
            <a:noAutofit/>
          </a:bodyPr>
          <a:lstStyle/>
          <a:p>
            <a:r>
              <a:rPr lang="de-DE" sz="2400" dirty="0"/>
              <a:t>Bis 3 Jahre: Kinder haben keine konkreten Vorstellungen vom Tod. </a:t>
            </a:r>
            <a:br>
              <a:rPr lang="de-DE" sz="2400" dirty="0"/>
            </a:br>
            <a:endParaRPr lang="de-DE" sz="2400" dirty="0"/>
          </a:p>
          <a:p>
            <a:r>
              <a:rPr lang="de-DE" sz="2400" dirty="0"/>
              <a:t>3-5 Jahre: Kinder bekommen Einsicht in die </a:t>
            </a:r>
            <a:r>
              <a:rPr lang="de-DE" sz="2400" b="1" dirty="0"/>
              <a:t>Universalität</a:t>
            </a:r>
            <a:r>
              <a:rPr lang="de-DE" sz="2400" dirty="0"/>
              <a:t> und </a:t>
            </a:r>
            <a:r>
              <a:rPr lang="de-DE" sz="2400" b="1" dirty="0"/>
              <a:t>Irreversibilität.</a:t>
            </a:r>
            <a:r>
              <a:rPr lang="de-DE" sz="2400" dirty="0"/>
              <a:t> </a:t>
            </a:r>
            <a:br>
              <a:rPr lang="de-DE" sz="2400" dirty="0"/>
            </a:br>
            <a:endParaRPr lang="de-DE" sz="2400" dirty="0" smtClean="0"/>
          </a:p>
        </p:txBody>
      </p:sp>
      <p:sp>
        <p:nvSpPr>
          <p:cNvPr id="18" name="Textfeld 17"/>
          <p:cNvSpPr txBox="1"/>
          <p:nvPr/>
        </p:nvSpPr>
        <p:spPr>
          <a:xfrm>
            <a:off x="4318359" y="3564885"/>
            <a:ext cx="2736304" cy="1815882"/>
          </a:xfrm>
          <a:prstGeom prst="rect">
            <a:avLst/>
          </a:prstGeom>
          <a:noFill/>
        </p:spPr>
        <p:txBody>
          <a:bodyPr wrap="square" rtlCol="0">
            <a:spAutoFit/>
          </a:bodyPr>
          <a:lstStyle/>
          <a:p>
            <a:r>
              <a:rPr lang="de-DE" sz="1400" dirty="0"/>
              <a:t>Tod wird als schwächere Form des Lebens und als vorübergehend </a:t>
            </a:r>
            <a:r>
              <a:rPr lang="de-DE" sz="1400" dirty="0" smtClean="0"/>
              <a:t>gesehen.</a:t>
            </a:r>
          </a:p>
          <a:p>
            <a:r>
              <a:rPr lang="de-DE" sz="1400" dirty="0" smtClean="0"/>
              <a:t>Oft wird unbekümmert reagiert  </a:t>
            </a:r>
            <a:r>
              <a:rPr lang="de-DE" sz="1400" dirty="0"/>
              <a:t>auf </a:t>
            </a:r>
            <a:r>
              <a:rPr lang="de-DE" sz="1400" dirty="0" smtClean="0"/>
              <a:t>Todesnachricht.</a:t>
            </a:r>
            <a:r>
              <a:rPr lang="de-DE" sz="1400" dirty="0"/>
              <a:t/>
            </a:r>
            <a:br>
              <a:rPr lang="de-DE" sz="1400" dirty="0"/>
            </a:br>
            <a:r>
              <a:rPr lang="de-DE" sz="1400" dirty="0" smtClean="0"/>
              <a:t>Bemerkenswert: Sachlicher </a:t>
            </a:r>
            <a:r>
              <a:rPr lang="de-DE" sz="1400" dirty="0"/>
              <a:t>Umgang mit dem Tod, ohne Angst</a:t>
            </a:r>
          </a:p>
          <a:p>
            <a:endParaRPr lang="de-DE" sz="1400" dirty="0"/>
          </a:p>
        </p:txBody>
      </p:sp>
      <p:sp>
        <p:nvSpPr>
          <p:cNvPr id="19" name="Textfeld 18"/>
          <p:cNvSpPr txBox="1"/>
          <p:nvPr/>
        </p:nvSpPr>
        <p:spPr>
          <a:xfrm>
            <a:off x="4248302" y="2060848"/>
            <a:ext cx="2736304" cy="523220"/>
          </a:xfrm>
          <a:prstGeom prst="rect">
            <a:avLst/>
          </a:prstGeom>
          <a:noFill/>
        </p:spPr>
        <p:txBody>
          <a:bodyPr wrap="square" rtlCol="0">
            <a:spAutoFit/>
          </a:bodyPr>
          <a:lstStyle/>
          <a:p>
            <a:r>
              <a:rPr lang="de-DE" sz="1400" dirty="0"/>
              <a:t>Können aber </a:t>
            </a:r>
            <a:r>
              <a:rPr lang="de-DE" sz="1400" dirty="0" smtClean="0"/>
              <a:t>vermissen </a:t>
            </a:r>
            <a:r>
              <a:rPr lang="de-DE" sz="1400" dirty="0"/>
              <a:t>und Trennungsschmerz erleben</a:t>
            </a: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1" y="5568301"/>
            <a:ext cx="1302367" cy="1302367"/>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591" y="5567716"/>
            <a:ext cx="1706481" cy="1301441"/>
          </a:xfrm>
          <a:prstGeom prst="rect">
            <a:avLst/>
          </a:prstGeom>
        </p:spPr>
      </p:pic>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262" y="5567717"/>
            <a:ext cx="1612854" cy="1290284"/>
          </a:xfrm>
          <a:prstGeom prst="rect">
            <a:avLst/>
          </a:prstGeom>
        </p:spPr>
      </p:pic>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2472" y="5585302"/>
            <a:ext cx="912223" cy="1272698"/>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9653" y="5493041"/>
            <a:ext cx="1125548" cy="1297763"/>
          </a:xfrm>
          <a:prstGeom prst="rect">
            <a:avLst/>
          </a:prstGeom>
        </p:spPr>
      </p:pic>
      <p:pic>
        <p:nvPicPr>
          <p:cNvPr id="5" name="Grafik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9851" y="5493041"/>
            <a:ext cx="1439487" cy="1439487"/>
          </a:xfrm>
          <a:prstGeom prst="rect">
            <a:avLst/>
          </a:prstGeom>
        </p:spPr>
      </p:pic>
    </p:spTree>
    <p:extLst>
      <p:ext uri="{BB962C8B-B14F-4D97-AF65-F5344CB8AC3E}">
        <p14:creationId xmlns:p14="http://schemas.microsoft.com/office/powerpoint/2010/main" val="574841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32656"/>
            <a:ext cx="8229600" cy="1143000"/>
          </a:xfrm>
        </p:spPr>
        <p:txBody>
          <a:bodyPr>
            <a:normAutofit/>
          </a:bodyPr>
          <a:lstStyle/>
          <a:p>
            <a:pPr algn="l"/>
            <a:r>
              <a:rPr lang="de-DE" dirty="0" smtClean="0"/>
              <a:t>Kindliche Vorstellung vom Tod</a:t>
            </a:r>
            <a:endParaRPr lang="de-DE" dirty="0"/>
          </a:p>
        </p:txBody>
      </p:sp>
      <p:sp>
        <p:nvSpPr>
          <p:cNvPr id="3" name="Inhaltsplatzhalter 2"/>
          <p:cNvSpPr>
            <a:spLocks noGrp="1"/>
          </p:cNvSpPr>
          <p:nvPr>
            <p:ph idx="1"/>
          </p:nvPr>
        </p:nvSpPr>
        <p:spPr>
          <a:xfrm>
            <a:off x="467544" y="1268760"/>
            <a:ext cx="8219256" cy="4857403"/>
          </a:xfrm>
        </p:spPr>
        <p:txBody>
          <a:bodyPr>
            <a:noAutofit/>
          </a:bodyPr>
          <a:lstStyle/>
          <a:p>
            <a:r>
              <a:rPr lang="de-DE" sz="1800" dirty="0"/>
              <a:t>Ab 6 versteht das Kind auch die </a:t>
            </a:r>
            <a:r>
              <a:rPr lang="de-DE" sz="1800" b="1" dirty="0"/>
              <a:t>Non-Funktionalität</a:t>
            </a:r>
            <a:r>
              <a:rPr lang="de-DE" sz="1800" dirty="0"/>
              <a:t> und die </a:t>
            </a:r>
            <a:r>
              <a:rPr lang="de-DE" sz="1800" b="1" dirty="0"/>
              <a:t>Kausalität</a:t>
            </a:r>
            <a:r>
              <a:rPr lang="de-DE" sz="1800" dirty="0"/>
              <a:t> mehr und mehr. </a:t>
            </a:r>
            <a:r>
              <a:rPr lang="de-DE" sz="1800" dirty="0" smtClean="0"/>
              <a:t>Das Interesse wächst in </a:t>
            </a:r>
            <a:r>
              <a:rPr lang="de-DE" sz="1800" dirty="0"/>
              <a:t>diesem Alter </a:t>
            </a:r>
            <a:r>
              <a:rPr lang="de-DE" sz="1800" dirty="0" smtClean="0"/>
              <a:t>an einer Vorstellung vom Leben </a:t>
            </a:r>
            <a:r>
              <a:rPr lang="de-DE" sz="1800" dirty="0"/>
              <a:t>und einer Welt nach dem </a:t>
            </a:r>
            <a:r>
              <a:rPr lang="de-DE" sz="1800" dirty="0" smtClean="0"/>
              <a:t>Tod.</a:t>
            </a:r>
            <a:endParaRPr lang="de-DE" sz="1800" dirty="0"/>
          </a:p>
          <a:p>
            <a:r>
              <a:rPr lang="de-DE" sz="1800" dirty="0" smtClean="0"/>
              <a:t>Mit </a:t>
            </a:r>
            <a:r>
              <a:rPr lang="de-DE" sz="1800" dirty="0"/>
              <a:t>8 oder 9 ist diese Entwicklung abgeschlossen. </a:t>
            </a:r>
          </a:p>
        </p:txBody>
      </p:sp>
      <p:sp>
        <p:nvSpPr>
          <p:cNvPr id="14" name="Textfeld 13"/>
          <p:cNvSpPr txBox="1"/>
          <p:nvPr/>
        </p:nvSpPr>
        <p:spPr>
          <a:xfrm>
            <a:off x="1191633" y="2564904"/>
            <a:ext cx="7118513" cy="2893100"/>
          </a:xfrm>
          <a:prstGeom prst="rect">
            <a:avLst/>
          </a:prstGeom>
          <a:noFill/>
        </p:spPr>
        <p:txBody>
          <a:bodyPr wrap="square" rtlCol="0">
            <a:spAutoFit/>
          </a:bodyPr>
          <a:lstStyle/>
          <a:p>
            <a:r>
              <a:rPr lang="de-DE" sz="1400" dirty="0"/>
              <a:t>Bildliche Vorstellungen vom Tod gehören in diese Phase. </a:t>
            </a:r>
            <a:r>
              <a:rPr lang="de-DE" sz="1400" dirty="0" smtClean="0"/>
              <a:t>Der  Tod kommt, so die Vorstellung,  von außen auf uns zu.  </a:t>
            </a:r>
          </a:p>
          <a:p>
            <a:r>
              <a:rPr lang="de-DE" sz="1400" dirty="0" smtClean="0"/>
              <a:t>Das Kind akzeptiert</a:t>
            </a:r>
            <a:r>
              <a:rPr lang="de-DE" sz="1400" dirty="0"/>
              <a:t>, dass alle sterben müssen. </a:t>
            </a:r>
            <a:r>
              <a:rPr lang="de-DE" sz="1400" dirty="0" smtClean="0"/>
              <a:t>Unter </a:t>
            </a:r>
            <a:r>
              <a:rPr lang="de-DE" sz="1400" dirty="0"/>
              <a:t>bestimmten Umständen kann man </a:t>
            </a:r>
            <a:r>
              <a:rPr lang="de-DE" sz="1400" dirty="0" smtClean="0"/>
              <a:t>aber, denkt es, dem </a:t>
            </a:r>
            <a:r>
              <a:rPr lang="de-DE" sz="1400" dirty="0"/>
              <a:t>Tod entgehen, zum Beispiel indem man schnell wegläuft oder sich besonders gesund ernährt. </a:t>
            </a:r>
            <a:br>
              <a:rPr lang="de-DE" sz="1400" dirty="0"/>
            </a:br>
            <a:r>
              <a:rPr lang="de-DE" sz="1400" dirty="0"/>
              <a:t>Trotz anderen Wissens und Erfahrung herrscht die Vorstellungen von einer engen Koppelung des hohen Alters und des Todes vor. Dagegen wird der Tod in anderen Lebensaltern als </a:t>
            </a:r>
            <a:r>
              <a:rPr lang="de-DE" sz="1400" dirty="0" err="1"/>
              <a:t>nonkausal</a:t>
            </a:r>
            <a:r>
              <a:rPr lang="de-DE" sz="1400" dirty="0"/>
              <a:t>, und deshalb verstörender, verstanden.</a:t>
            </a:r>
            <a:br>
              <a:rPr lang="de-DE" sz="1400" dirty="0"/>
            </a:br>
            <a:r>
              <a:rPr lang="de-DE" sz="1400" dirty="0"/>
              <a:t>Schuldgefühle kommen auf, verbinden sich mit dem Erleben der Trauer.</a:t>
            </a:r>
            <a:br>
              <a:rPr lang="de-DE" sz="1400" dirty="0"/>
            </a:br>
            <a:r>
              <a:rPr lang="de-DE" sz="1400" dirty="0" smtClean="0"/>
              <a:t>Kinder entwickeln großes </a:t>
            </a:r>
            <a:r>
              <a:rPr lang="de-DE" sz="1400" dirty="0"/>
              <a:t>Interesse am Thema Tod (für biologische Prozesse, aber auch für Rituale) und zugleich </a:t>
            </a:r>
            <a:r>
              <a:rPr lang="de-DE" sz="1400" dirty="0" smtClean="0"/>
              <a:t>Todesängste. </a:t>
            </a:r>
            <a:r>
              <a:rPr lang="de-DE" sz="1400" dirty="0"/>
              <a:t/>
            </a:r>
            <a:br>
              <a:rPr lang="de-DE" sz="1400" dirty="0"/>
            </a:br>
            <a:r>
              <a:rPr lang="de-DE" sz="1400" dirty="0"/>
              <a:t>Unabhängig der Konfession </a:t>
            </a:r>
            <a:r>
              <a:rPr lang="de-DE" sz="1400" dirty="0" smtClean="0"/>
              <a:t>entwickeln Kinder Vorstellungen vom Dasein nach dem Tod.</a:t>
            </a:r>
            <a:endParaRPr lang="de-DE" sz="1400" dirty="0"/>
          </a:p>
        </p:txBody>
      </p:sp>
      <p:grpSp>
        <p:nvGrpSpPr>
          <p:cNvPr id="13" name="Gruppieren 12"/>
          <p:cNvGrpSpPr/>
          <p:nvPr/>
        </p:nvGrpSpPr>
        <p:grpSpPr>
          <a:xfrm>
            <a:off x="1091015" y="5560183"/>
            <a:ext cx="7184832" cy="1297334"/>
            <a:chOff x="475013" y="5571150"/>
            <a:chExt cx="7184832" cy="1297334"/>
          </a:xfrm>
        </p:grpSpPr>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3" y="5632011"/>
              <a:ext cx="1232005" cy="1232005"/>
            </a:xfrm>
            <a:prstGeom prst="rect">
              <a:avLst/>
            </a:prstGeom>
          </p:spPr>
        </p:pic>
        <p:pic>
          <p:nvPicPr>
            <p:cNvPr id="20" name="Grafi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219" y="5625458"/>
              <a:ext cx="1656519" cy="1243026"/>
            </a:xfrm>
            <a:prstGeom prst="rect">
              <a:avLst/>
            </a:prstGeom>
          </p:spPr>
        </p:pic>
        <p:pic>
          <p:nvPicPr>
            <p:cNvPr id="21" name="Grafi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580" y="5623494"/>
              <a:ext cx="1542530" cy="1234024"/>
            </a:xfrm>
            <a:prstGeom prst="rect">
              <a:avLst/>
            </a:prstGeom>
          </p:spPr>
        </p:pic>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6110" y="5603304"/>
              <a:ext cx="906834" cy="1265179"/>
            </a:xfrm>
            <a:prstGeom prst="rect">
              <a:avLst/>
            </a:prstGeom>
          </p:spPr>
        </p:pic>
        <p:pic>
          <p:nvPicPr>
            <p:cNvPr id="23" name="Grafik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180" y="5571150"/>
              <a:ext cx="1115665" cy="1286367"/>
            </a:xfrm>
            <a:prstGeom prst="rect">
              <a:avLst/>
            </a:prstGeom>
          </p:spPr>
        </p:pic>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737" y="5627004"/>
              <a:ext cx="958087" cy="123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19892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Kindliche Todesvorstellung</a:t>
            </a: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146" y="1960838"/>
            <a:ext cx="4245024" cy="282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5926"/>
            <a:ext cx="41767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156164" y="5255708"/>
            <a:ext cx="3567964" cy="461665"/>
          </a:xfrm>
          <a:prstGeom prst="rect">
            <a:avLst/>
          </a:prstGeom>
          <a:noFill/>
        </p:spPr>
        <p:txBody>
          <a:bodyPr wrap="square" rtlCol="0">
            <a:spAutoFit/>
          </a:bodyPr>
          <a:lstStyle/>
          <a:p>
            <a:r>
              <a:rPr lang="de-DE" sz="2400" dirty="0" smtClean="0">
                <a:solidFill>
                  <a:schemeClr val="accent1">
                    <a:lumMod val="50000"/>
                  </a:schemeClr>
                </a:solidFill>
              </a:rPr>
              <a:t>Tod – Ende des Lebens </a:t>
            </a:r>
            <a:endParaRPr lang="de-DE" sz="2400" dirty="0">
              <a:solidFill>
                <a:schemeClr val="accent1">
                  <a:lumMod val="50000"/>
                </a:schemeClr>
              </a:solidFill>
            </a:endParaRPr>
          </a:p>
        </p:txBody>
      </p:sp>
    </p:spTree>
    <p:extLst>
      <p:ext uri="{BB962C8B-B14F-4D97-AF65-F5344CB8AC3E}">
        <p14:creationId xmlns:p14="http://schemas.microsoft.com/office/powerpoint/2010/main" val="2111950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Kindliche Todesvorstellung</a:t>
            </a:r>
            <a:endParaRPr lang="de-DE"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12272"/>
            <a:ext cx="2880320" cy="415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810742"/>
            <a:ext cx="3286125"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683568" y="6093296"/>
            <a:ext cx="2592288" cy="461665"/>
          </a:xfrm>
          <a:prstGeom prst="rect">
            <a:avLst/>
          </a:prstGeom>
          <a:noFill/>
        </p:spPr>
        <p:txBody>
          <a:bodyPr wrap="square" rtlCol="0">
            <a:spAutoFit/>
          </a:bodyPr>
          <a:lstStyle/>
          <a:p>
            <a:r>
              <a:rPr lang="de-DE" sz="2400" dirty="0" smtClean="0"/>
              <a:t>Der Tod als Gestalt</a:t>
            </a:r>
            <a:endParaRPr lang="de-DE" sz="2400" dirty="0"/>
          </a:p>
        </p:txBody>
      </p:sp>
      <p:sp>
        <p:nvSpPr>
          <p:cNvPr id="12" name="Textfeld 11"/>
          <p:cNvSpPr txBox="1"/>
          <p:nvPr/>
        </p:nvSpPr>
        <p:spPr>
          <a:xfrm>
            <a:off x="4860032" y="6115652"/>
            <a:ext cx="2592288" cy="461665"/>
          </a:xfrm>
          <a:prstGeom prst="rect">
            <a:avLst/>
          </a:prstGeom>
          <a:noFill/>
        </p:spPr>
        <p:txBody>
          <a:bodyPr wrap="square" rtlCol="0">
            <a:spAutoFit/>
          </a:bodyPr>
          <a:lstStyle/>
          <a:p>
            <a:r>
              <a:rPr lang="de-DE" sz="2400" dirty="0" smtClean="0"/>
              <a:t>Der Tod als Gewalt</a:t>
            </a:r>
            <a:endParaRPr lang="de-DE" sz="2400" dirty="0"/>
          </a:p>
        </p:txBody>
      </p:sp>
    </p:spTree>
    <p:extLst>
      <p:ext uri="{BB962C8B-B14F-4D97-AF65-F5344CB8AC3E}">
        <p14:creationId xmlns:p14="http://schemas.microsoft.com/office/powerpoint/2010/main" val="951569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Kindliche Todesvorstellung</a:t>
            </a:r>
            <a:endParaRPr lang="de-DE"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4142782" cy="271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539552" y="4437112"/>
            <a:ext cx="3960440" cy="461665"/>
          </a:xfrm>
          <a:prstGeom prst="rect">
            <a:avLst/>
          </a:prstGeom>
          <a:noFill/>
        </p:spPr>
        <p:txBody>
          <a:bodyPr wrap="square" rtlCol="0">
            <a:spAutoFit/>
          </a:bodyPr>
          <a:lstStyle/>
          <a:p>
            <a:r>
              <a:rPr lang="de-DE" sz="2400" dirty="0" smtClean="0"/>
              <a:t>Im Grab</a:t>
            </a:r>
            <a:endParaRPr lang="de-DE" sz="24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008" y="1484784"/>
            <a:ext cx="3563431" cy="277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4969008" y="4455417"/>
            <a:ext cx="2766895" cy="19511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dirty="0">
                <a:latin typeface="Comic Sans MS" pitchFamily="66" charset="0"/>
              </a:rPr>
              <a:t>„Ein bisschen im Himmel, ein bisschen im Grab-durchgeschnitten halt“</a:t>
            </a:r>
          </a:p>
          <a:p>
            <a:pPr algn="ctr" fontAlgn="auto">
              <a:spcBef>
                <a:spcPts val="0"/>
              </a:spcBef>
              <a:spcAft>
                <a:spcPts val="0"/>
              </a:spcAft>
              <a:defRPr/>
            </a:pPr>
            <a:r>
              <a:rPr lang="de-DE" dirty="0">
                <a:latin typeface="Comic Sans MS" pitchFamily="66" charset="0"/>
              </a:rPr>
              <a:t>&gt; </a:t>
            </a:r>
            <a:r>
              <a:rPr lang="de-DE" dirty="0" smtClean="0">
                <a:latin typeface="Comic Sans MS" pitchFamily="66" charset="0"/>
              </a:rPr>
              <a:t>6 </a:t>
            </a:r>
            <a:r>
              <a:rPr lang="de-DE" dirty="0">
                <a:latin typeface="Comic Sans MS" pitchFamily="66" charset="0"/>
              </a:rPr>
              <a:t>Jahre</a:t>
            </a:r>
          </a:p>
        </p:txBody>
      </p:sp>
    </p:spTree>
    <p:extLst>
      <p:ext uri="{BB962C8B-B14F-4D97-AF65-F5344CB8AC3E}">
        <p14:creationId xmlns:p14="http://schemas.microsoft.com/office/powerpoint/2010/main" val="2509728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Kindliche Todesvorstellung</a:t>
            </a:r>
            <a:endParaRPr lang="de-DE"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63" y="1607971"/>
            <a:ext cx="419773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667616" y="4254374"/>
            <a:ext cx="3960440" cy="461665"/>
          </a:xfrm>
          <a:prstGeom prst="rect">
            <a:avLst/>
          </a:prstGeom>
          <a:noFill/>
        </p:spPr>
        <p:txBody>
          <a:bodyPr wrap="square" rtlCol="0">
            <a:spAutoFit/>
          </a:bodyPr>
          <a:lstStyle/>
          <a:p>
            <a:r>
              <a:rPr lang="de-DE" sz="2400" dirty="0" smtClean="0"/>
              <a:t>Am Grab</a:t>
            </a:r>
            <a:endParaRPr lang="de-DE" sz="2400" dirty="0"/>
          </a:p>
        </p:txBody>
      </p:sp>
      <p:sp>
        <p:nvSpPr>
          <p:cNvPr id="8" name="Rechteck 7"/>
          <p:cNvSpPr/>
          <p:nvPr/>
        </p:nvSpPr>
        <p:spPr>
          <a:xfrm>
            <a:off x="5508104" y="3068960"/>
            <a:ext cx="3168352" cy="30350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dirty="0" smtClean="0">
                <a:solidFill>
                  <a:schemeClr val="accent1">
                    <a:lumMod val="50000"/>
                  </a:schemeClr>
                </a:solidFill>
                <a:latin typeface="Comic Sans MS" pitchFamily="66" charset="0"/>
              </a:rPr>
              <a:t>„Beerdigung heißt es, weil man in die Erde gelegt wird, aber die Seele fliegt doch in den Himmel – warum heißt es nicht </a:t>
            </a:r>
            <a:r>
              <a:rPr lang="de-DE" dirty="0" err="1" smtClean="0">
                <a:solidFill>
                  <a:schemeClr val="accent1">
                    <a:lumMod val="50000"/>
                  </a:schemeClr>
                </a:solidFill>
                <a:latin typeface="Comic Sans MS" pitchFamily="66" charset="0"/>
              </a:rPr>
              <a:t>Behimmelung</a:t>
            </a:r>
            <a:r>
              <a:rPr lang="de-DE" dirty="0" smtClean="0">
                <a:solidFill>
                  <a:schemeClr val="accent1">
                    <a:lumMod val="50000"/>
                  </a:schemeClr>
                </a:solidFill>
                <a:latin typeface="Comic Sans MS" pitchFamily="66" charset="0"/>
              </a:rPr>
              <a:t>?“ </a:t>
            </a:r>
          </a:p>
          <a:p>
            <a:pPr algn="ctr" fontAlgn="auto">
              <a:spcBef>
                <a:spcPts val="0"/>
              </a:spcBef>
              <a:spcAft>
                <a:spcPts val="0"/>
              </a:spcAft>
              <a:defRPr/>
            </a:pPr>
            <a:r>
              <a:rPr lang="de-DE" dirty="0" smtClean="0">
                <a:solidFill>
                  <a:schemeClr val="accent1">
                    <a:lumMod val="50000"/>
                  </a:schemeClr>
                </a:solidFill>
                <a:latin typeface="Comic Sans MS" pitchFamily="66" charset="0"/>
              </a:rPr>
              <a:t>&gt;8 Jahre </a:t>
            </a:r>
            <a:endParaRPr lang="de-DE" dirty="0">
              <a:solidFill>
                <a:schemeClr val="accent1">
                  <a:lumMod val="50000"/>
                </a:schemeClr>
              </a:solidFill>
              <a:latin typeface="Comic Sans MS" pitchFamily="66" charset="0"/>
            </a:endParaRPr>
          </a:p>
        </p:txBody>
      </p:sp>
    </p:spTree>
    <p:extLst>
      <p:ext uri="{BB962C8B-B14F-4D97-AF65-F5344CB8AC3E}">
        <p14:creationId xmlns:p14="http://schemas.microsoft.com/office/powerpoint/2010/main" val="2495162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Wer spricht mit wem worüber?</a:t>
            </a:r>
            <a:endParaRPr lang="de-DE" dirty="0"/>
          </a:p>
        </p:txBody>
      </p:sp>
      <p:sp>
        <p:nvSpPr>
          <p:cNvPr id="3" name="Inhaltsplatzhalter 2"/>
          <p:cNvSpPr>
            <a:spLocks noGrp="1"/>
          </p:cNvSpPr>
          <p:nvPr>
            <p:ph idx="1"/>
          </p:nvPr>
        </p:nvSpPr>
        <p:spPr>
          <a:xfrm>
            <a:off x="539552" y="1412776"/>
            <a:ext cx="8604448" cy="4525963"/>
          </a:xfrm>
        </p:spPr>
        <p:txBody>
          <a:bodyPr>
            <a:normAutofit fontScale="92500" lnSpcReduction="20000"/>
          </a:bodyPr>
          <a:lstStyle/>
          <a:p>
            <a:r>
              <a:rPr lang="de-DE" dirty="0" smtClean="0">
                <a:solidFill>
                  <a:srgbClr val="FF0000"/>
                </a:solidFill>
              </a:rPr>
              <a:t>Erwachsene,</a:t>
            </a:r>
            <a:r>
              <a:rPr lang="de-DE" dirty="0"/>
              <a:t/>
            </a:r>
            <a:br>
              <a:rPr lang="de-DE" dirty="0"/>
            </a:br>
            <a:r>
              <a:rPr lang="de-DE" dirty="0"/>
              <a:t>die betroffen sind </a:t>
            </a:r>
            <a:r>
              <a:rPr lang="de-DE" dirty="0" smtClean="0"/>
              <a:t>oder </a:t>
            </a:r>
            <a:r>
              <a:rPr lang="de-DE" dirty="0"/>
              <a:t>nicht </a:t>
            </a:r>
            <a:r>
              <a:rPr lang="de-DE" dirty="0" smtClean="0"/>
              <a:t>direkt </a:t>
            </a:r>
            <a:r>
              <a:rPr lang="de-DE" dirty="0"/>
              <a:t>betroffen sind</a:t>
            </a:r>
          </a:p>
          <a:p>
            <a:r>
              <a:rPr lang="de-DE" dirty="0" smtClean="0"/>
              <a:t>mit </a:t>
            </a:r>
            <a:r>
              <a:rPr lang="de-DE" dirty="0"/>
              <a:t>Kindern,</a:t>
            </a:r>
            <a:br>
              <a:rPr lang="de-DE" dirty="0"/>
            </a:br>
            <a:r>
              <a:rPr lang="de-DE" dirty="0"/>
              <a:t>die betroffen sind </a:t>
            </a:r>
            <a:r>
              <a:rPr lang="de-DE" dirty="0" smtClean="0"/>
              <a:t>oder </a:t>
            </a:r>
            <a:r>
              <a:rPr lang="de-DE" dirty="0"/>
              <a:t>nicht </a:t>
            </a:r>
            <a:r>
              <a:rPr lang="de-DE" dirty="0" smtClean="0"/>
              <a:t>direkt </a:t>
            </a:r>
            <a:r>
              <a:rPr lang="de-DE" dirty="0"/>
              <a:t>betroffen </a:t>
            </a:r>
            <a:r>
              <a:rPr lang="de-DE" dirty="0" smtClean="0"/>
              <a:t>sind</a:t>
            </a:r>
          </a:p>
          <a:p>
            <a:r>
              <a:rPr lang="de-DE" dirty="0"/>
              <a:t>ü</a:t>
            </a:r>
            <a:r>
              <a:rPr lang="de-DE" dirty="0" smtClean="0"/>
              <a:t>ber den Tod,</a:t>
            </a:r>
            <a:br>
              <a:rPr lang="de-DE" dirty="0" smtClean="0"/>
            </a:br>
            <a:r>
              <a:rPr lang="de-DE" dirty="0" smtClean="0"/>
              <a:t>der gerade erfahren wird und traurig macht,</a:t>
            </a:r>
            <a:br>
              <a:rPr lang="de-DE" dirty="0" smtClean="0"/>
            </a:br>
            <a:r>
              <a:rPr lang="de-DE" dirty="0" smtClean="0"/>
              <a:t>oder der nicht direkt erfahren wird </a:t>
            </a:r>
            <a:br>
              <a:rPr lang="de-DE" dirty="0" smtClean="0"/>
            </a:br>
            <a:r>
              <a:rPr lang="de-DE" dirty="0" smtClean="0"/>
              <a:t/>
            </a:r>
            <a:br>
              <a:rPr lang="de-DE" dirty="0" smtClean="0"/>
            </a:br>
            <a:r>
              <a:rPr lang="de-DE" dirty="0" smtClean="0"/>
              <a:t>mit Unterstützung von Bilderbüchern</a:t>
            </a:r>
          </a:p>
          <a:p>
            <a:pPr marL="0" indent="0">
              <a:buNone/>
            </a:pPr>
            <a:endParaRPr lang="de-DE" dirty="0"/>
          </a:p>
          <a:p>
            <a:endParaRPr lang="de-DE" dirty="0"/>
          </a:p>
        </p:txBody>
      </p:sp>
      <p:sp>
        <p:nvSpPr>
          <p:cNvPr id="24" name="Textfeld 23"/>
          <p:cNvSpPr txBox="1"/>
          <p:nvPr/>
        </p:nvSpPr>
        <p:spPr>
          <a:xfrm>
            <a:off x="7956376" y="5589240"/>
            <a:ext cx="1008112" cy="1015663"/>
          </a:xfrm>
          <a:prstGeom prst="rect">
            <a:avLst/>
          </a:prstGeom>
          <a:noFill/>
        </p:spPr>
        <p:txBody>
          <a:bodyPr wrap="square" rtlCol="0">
            <a:spAutoFit/>
          </a:bodyPr>
          <a:lstStyle/>
          <a:p>
            <a:r>
              <a:rPr lang="de-DE" sz="6000" dirty="0" smtClean="0">
                <a:solidFill>
                  <a:srgbClr val="00B050"/>
                </a:solidFill>
              </a:rPr>
              <a:t>I.</a:t>
            </a:r>
            <a:endParaRPr lang="de-DE" sz="6000" dirty="0">
              <a:solidFill>
                <a:srgbClr val="00B050"/>
              </a:solidFill>
            </a:endParaRPr>
          </a:p>
        </p:txBody>
      </p:sp>
    </p:spTree>
    <p:extLst>
      <p:ext uri="{BB962C8B-B14F-4D97-AF65-F5344CB8AC3E}">
        <p14:creationId xmlns:p14="http://schemas.microsoft.com/office/powerpoint/2010/main" val="301319076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Kindliche Todesvorstellung</a:t>
            </a:r>
            <a:endParaRPr lang="de-DE"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6096" y="2168213"/>
            <a:ext cx="3082044" cy="424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5" y="2162472"/>
            <a:ext cx="4378375"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5436096" y="1700807"/>
            <a:ext cx="3240360" cy="461665"/>
          </a:xfrm>
          <a:prstGeom prst="rect">
            <a:avLst/>
          </a:prstGeom>
          <a:noFill/>
        </p:spPr>
        <p:txBody>
          <a:bodyPr wrap="square" rtlCol="0">
            <a:spAutoFit/>
          </a:bodyPr>
          <a:lstStyle/>
          <a:p>
            <a:r>
              <a:rPr lang="de-DE" sz="2400" dirty="0" smtClean="0">
                <a:solidFill>
                  <a:srgbClr val="0070C0"/>
                </a:solidFill>
              </a:rPr>
              <a:t>Nach dem Tod, dort</a:t>
            </a:r>
            <a:endParaRPr lang="de-DE" sz="2400" dirty="0">
              <a:solidFill>
                <a:srgbClr val="0070C0"/>
              </a:solidFill>
            </a:endParaRPr>
          </a:p>
        </p:txBody>
      </p:sp>
      <p:sp>
        <p:nvSpPr>
          <p:cNvPr id="9" name="Textfeld 8"/>
          <p:cNvSpPr txBox="1"/>
          <p:nvPr/>
        </p:nvSpPr>
        <p:spPr>
          <a:xfrm>
            <a:off x="611560" y="5661248"/>
            <a:ext cx="2592288" cy="461665"/>
          </a:xfrm>
          <a:prstGeom prst="rect">
            <a:avLst/>
          </a:prstGeom>
          <a:noFill/>
        </p:spPr>
        <p:txBody>
          <a:bodyPr wrap="square" rtlCol="0">
            <a:spAutoFit/>
          </a:bodyPr>
          <a:lstStyle/>
          <a:p>
            <a:r>
              <a:rPr lang="de-DE" sz="2400" dirty="0" smtClean="0">
                <a:solidFill>
                  <a:srgbClr val="0070C0"/>
                </a:solidFill>
              </a:rPr>
              <a:t>Nach dem Tod, hier</a:t>
            </a:r>
            <a:endParaRPr lang="de-DE" sz="2400" dirty="0">
              <a:solidFill>
                <a:srgbClr val="0070C0"/>
              </a:solidFill>
            </a:endParaRPr>
          </a:p>
        </p:txBody>
      </p:sp>
      <p:sp>
        <p:nvSpPr>
          <p:cNvPr id="10" name="Rechteck 9"/>
          <p:cNvSpPr/>
          <p:nvPr/>
        </p:nvSpPr>
        <p:spPr>
          <a:xfrm>
            <a:off x="251520" y="1246335"/>
            <a:ext cx="3143250" cy="25003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dirty="0">
                <a:latin typeface="Comic Sans MS" pitchFamily="66" charset="0"/>
              </a:rPr>
              <a:t>„Erst lebt der Mensch, dann stirbt er. Danach passiert eine Zeitlang nichts mit ihm, weil Gott überlegen muss ob er in den Himmel kommt oder in die Hölle, und zum Schluss ist er glücklich im Himmel.“</a:t>
            </a:r>
          </a:p>
          <a:p>
            <a:pPr algn="ctr" fontAlgn="auto">
              <a:spcBef>
                <a:spcPts val="0"/>
              </a:spcBef>
              <a:spcAft>
                <a:spcPts val="0"/>
              </a:spcAft>
              <a:defRPr/>
            </a:pPr>
            <a:r>
              <a:rPr lang="de-DE" dirty="0">
                <a:latin typeface="Comic Sans MS" pitchFamily="66" charset="0"/>
              </a:rPr>
              <a:t>&gt; 11-12 Jahre</a:t>
            </a:r>
          </a:p>
        </p:txBody>
      </p:sp>
    </p:spTree>
    <p:extLst>
      <p:ext uri="{BB962C8B-B14F-4D97-AF65-F5344CB8AC3E}">
        <p14:creationId xmlns:p14="http://schemas.microsoft.com/office/powerpoint/2010/main" val="1433027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32656"/>
            <a:ext cx="8229600" cy="1143000"/>
          </a:xfrm>
        </p:spPr>
        <p:txBody>
          <a:bodyPr>
            <a:normAutofit/>
          </a:bodyPr>
          <a:lstStyle/>
          <a:p>
            <a:pPr algn="l"/>
            <a:r>
              <a:rPr lang="de-DE" dirty="0" smtClean="0"/>
              <a:t>Kindliche Vorstellung vom Tod</a:t>
            </a:r>
            <a:endParaRPr lang="de-DE" dirty="0"/>
          </a:p>
        </p:txBody>
      </p:sp>
      <p:sp>
        <p:nvSpPr>
          <p:cNvPr id="3" name="Inhaltsplatzhalter 2"/>
          <p:cNvSpPr>
            <a:spLocks noGrp="1"/>
          </p:cNvSpPr>
          <p:nvPr>
            <p:ph idx="1"/>
          </p:nvPr>
        </p:nvSpPr>
        <p:spPr/>
        <p:txBody>
          <a:bodyPr>
            <a:noAutofit/>
          </a:bodyPr>
          <a:lstStyle/>
          <a:p>
            <a:r>
              <a:rPr lang="de-DE" sz="2400" dirty="0"/>
              <a:t>Ab 10 entwickelt das Kind ein philosophisches Interesse an der </a:t>
            </a:r>
            <a:r>
              <a:rPr lang="de-DE" sz="2400" b="1" dirty="0" err="1"/>
              <a:t>Transzendentalität</a:t>
            </a:r>
            <a:r>
              <a:rPr lang="de-DE" sz="2400" dirty="0" smtClean="0"/>
              <a:t>. </a:t>
            </a:r>
            <a:br>
              <a:rPr lang="de-DE" sz="2400" dirty="0" smtClean="0"/>
            </a:br>
            <a:r>
              <a:rPr lang="de-DE" sz="2400" dirty="0" smtClean="0"/>
              <a:t/>
            </a:r>
            <a:br>
              <a:rPr lang="de-DE" sz="2400" dirty="0" smtClean="0"/>
            </a:br>
            <a:endParaRPr lang="de-DE" sz="2400" dirty="0" smtClean="0"/>
          </a:p>
          <a:p>
            <a:r>
              <a:rPr lang="de-DE" sz="2400" dirty="0" smtClean="0"/>
              <a:t>Ab ca. 12 Jahren ist das Todesverständnis meist umfassend und dem erwachsenen ähnlich.</a:t>
            </a:r>
            <a:endParaRPr lang="de-DE" sz="1400" dirty="0"/>
          </a:p>
        </p:txBody>
      </p:sp>
      <p:sp>
        <p:nvSpPr>
          <p:cNvPr id="14" name="Textfeld 13"/>
          <p:cNvSpPr txBox="1"/>
          <p:nvPr/>
        </p:nvSpPr>
        <p:spPr>
          <a:xfrm>
            <a:off x="4454304" y="2276872"/>
            <a:ext cx="2736304" cy="738664"/>
          </a:xfrm>
          <a:prstGeom prst="rect">
            <a:avLst/>
          </a:prstGeom>
          <a:noFill/>
        </p:spPr>
        <p:txBody>
          <a:bodyPr wrap="square" rtlCol="0">
            <a:spAutoFit/>
          </a:bodyPr>
          <a:lstStyle/>
          <a:p>
            <a:r>
              <a:rPr lang="de-DE" sz="1400" dirty="0" smtClean="0"/>
              <a:t>Die </a:t>
            </a:r>
            <a:r>
              <a:rPr lang="de-DE" sz="1400" dirty="0"/>
              <a:t>Frage nach einem Leben nach dem Tod wird auf philosophischer Ebene </a:t>
            </a:r>
            <a:r>
              <a:rPr lang="de-DE" sz="1400" dirty="0" smtClean="0"/>
              <a:t>fortgesetzt</a:t>
            </a:r>
            <a:endParaRPr lang="de-DE" sz="2400" dirty="0"/>
          </a:p>
        </p:txBody>
      </p:sp>
      <p:grpSp>
        <p:nvGrpSpPr>
          <p:cNvPr id="23" name="Gruppieren 22"/>
          <p:cNvGrpSpPr/>
          <p:nvPr/>
        </p:nvGrpSpPr>
        <p:grpSpPr>
          <a:xfrm>
            <a:off x="688504" y="5229200"/>
            <a:ext cx="7184832" cy="1297334"/>
            <a:chOff x="475013" y="5571150"/>
            <a:chExt cx="7184832" cy="1297334"/>
          </a:xfrm>
        </p:grpSpPr>
        <p:pic>
          <p:nvPicPr>
            <p:cNvPr id="24" name="Grafik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13" y="5632011"/>
              <a:ext cx="1232005" cy="1232005"/>
            </a:xfrm>
            <a:prstGeom prst="rect">
              <a:avLst/>
            </a:prstGeom>
          </p:spPr>
        </p:pic>
        <p:pic>
          <p:nvPicPr>
            <p:cNvPr id="25" name="Grafik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219" y="5625458"/>
              <a:ext cx="1656519" cy="1243026"/>
            </a:xfrm>
            <a:prstGeom prst="rect">
              <a:avLst/>
            </a:prstGeom>
          </p:spPr>
        </p:pic>
        <p:pic>
          <p:nvPicPr>
            <p:cNvPr id="26" name="Grafik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580" y="5623494"/>
              <a:ext cx="1542530" cy="1234024"/>
            </a:xfrm>
            <a:prstGeom prst="rect">
              <a:avLst/>
            </a:prstGeom>
          </p:spPr>
        </p:pic>
        <p:pic>
          <p:nvPicPr>
            <p:cNvPr id="27" name="Grafi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6110" y="5603304"/>
              <a:ext cx="906834" cy="1265179"/>
            </a:xfrm>
            <a:prstGeom prst="rect">
              <a:avLst/>
            </a:prstGeom>
          </p:spPr>
        </p:pic>
        <p:pic>
          <p:nvPicPr>
            <p:cNvPr id="28" name="Grafik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180" y="5571150"/>
              <a:ext cx="1115665" cy="1286367"/>
            </a:xfrm>
            <a:prstGeom prst="rect">
              <a:avLst/>
            </a:prstGeom>
          </p:spPr>
        </p:pic>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737" y="5627004"/>
              <a:ext cx="958087" cy="123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65790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Entsprechende Reaktion auf den Tod</a:t>
            </a:r>
            <a:endParaRPr lang="de-DE" dirty="0"/>
          </a:p>
        </p:txBody>
      </p:sp>
      <p:sp>
        <p:nvSpPr>
          <p:cNvPr id="4" name="Inhaltsplatzhalter 3"/>
          <p:cNvSpPr>
            <a:spLocks noGrp="1"/>
          </p:cNvSpPr>
          <p:nvPr>
            <p:ph idx="1"/>
          </p:nvPr>
        </p:nvSpPr>
        <p:spPr>
          <a:xfrm>
            <a:off x="451379" y="1484784"/>
            <a:ext cx="8229600" cy="3960440"/>
          </a:xfrm>
        </p:spPr>
        <p:txBody>
          <a:bodyPr>
            <a:normAutofit/>
          </a:bodyPr>
          <a:lstStyle/>
          <a:p>
            <a:r>
              <a:rPr lang="de-DE" sz="2400" b="1" dirty="0" smtClean="0"/>
              <a:t>Vermeidung</a:t>
            </a:r>
            <a:r>
              <a:rPr lang="de-DE" sz="2400" dirty="0" smtClean="0"/>
              <a:t> </a:t>
            </a:r>
            <a:br>
              <a:rPr lang="de-DE" sz="2400" dirty="0" smtClean="0"/>
            </a:br>
            <a:r>
              <a:rPr lang="de-DE" sz="2400" dirty="0" smtClean="0"/>
              <a:t>(Verdrängung </a:t>
            </a:r>
            <a:r>
              <a:rPr lang="de-DE" sz="2400" dirty="0"/>
              <a:t>der Thematik, Weigerung die Realität zu </a:t>
            </a:r>
            <a:r>
              <a:rPr lang="de-DE" sz="2400" dirty="0" smtClean="0"/>
              <a:t>akzeptieren</a:t>
            </a:r>
            <a:r>
              <a:rPr lang="de-DE" sz="2400" dirty="0"/>
              <a:t>, so genannte emotionale Betäubung), </a:t>
            </a:r>
          </a:p>
          <a:p>
            <a:r>
              <a:rPr lang="de-DE" sz="2400" b="1" dirty="0" smtClean="0"/>
              <a:t>Auflehnung</a:t>
            </a:r>
            <a:r>
              <a:rPr lang="de-DE" sz="2400" dirty="0" smtClean="0"/>
              <a:t> </a:t>
            </a:r>
            <a:br>
              <a:rPr lang="de-DE" sz="2400" dirty="0" smtClean="0"/>
            </a:br>
            <a:r>
              <a:rPr lang="de-DE" sz="2400" dirty="0" smtClean="0"/>
              <a:t>(</a:t>
            </a:r>
            <a:r>
              <a:rPr lang="de-DE" sz="2400" dirty="0"/>
              <a:t>Hinterfragen der Todes- oder Verlustumstände, </a:t>
            </a:r>
            <a:r>
              <a:rPr lang="de-DE" sz="2400" dirty="0" smtClean="0"/>
              <a:t>Schuldzuweisungen</a:t>
            </a:r>
            <a:r>
              <a:rPr lang="de-DE" sz="2400" dirty="0"/>
              <a:t>, Protest, Wut, Autoaggression etc.), </a:t>
            </a:r>
          </a:p>
          <a:p>
            <a:r>
              <a:rPr lang="de-DE" sz="2400" b="1" dirty="0" smtClean="0"/>
              <a:t>Anpassung </a:t>
            </a:r>
            <a:br>
              <a:rPr lang="de-DE" sz="2400" b="1" dirty="0" smtClean="0"/>
            </a:br>
            <a:r>
              <a:rPr lang="de-DE" sz="2400" dirty="0" smtClean="0"/>
              <a:t>(</a:t>
            </a:r>
            <a:r>
              <a:rPr lang="de-DE" sz="2400" dirty="0"/>
              <a:t>Überwindung der negativen Emotionalität, Anpassung an die veränderte soziale Situation, produktive Bewältigungsstrategien</a:t>
            </a:r>
            <a:r>
              <a:rPr lang="de-DE" sz="2400" dirty="0" smtClean="0"/>
              <a:t>).</a:t>
            </a:r>
            <a:endParaRPr lang="de-DE" sz="2400" dirty="0"/>
          </a:p>
          <a:p>
            <a:pPr marL="0" indent="0">
              <a:buNone/>
            </a:pPr>
            <a:endParaRPr lang="de-DE" sz="2400" dirty="0"/>
          </a:p>
        </p:txBody>
      </p:sp>
      <p:sp>
        <p:nvSpPr>
          <p:cNvPr id="5" name="Inhaltsplatzhalt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e-DE" dirty="0"/>
          </a:p>
        </p:txBody>
      </p:sp>
      <p:grpSp>
        <p:nvGrpSpPr>
          <p:cNvPr id="11" name="Gruppieren 10"/>
          <p:cNvGrpSpPr/>
          <p:nvPr/>
        </p:nvGrpSpPr>
        <p:grpSpPr>
          <a:xfrm>
            <a:off x="755576" y="5512553"/>
            <a:ext cx="7184832" cy="1297334"/>
            <a:chOff x="475013" y="5571150"/>
            <a:chExt cx="7184832" cy="1297334"/>
          </a:xfrm>
        </p:grpSpPr>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3" y="5632011"/>
              <a:ext cx="1232005" cy="1232005"/>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219" y="5625458"/>
              <a:ext cx="1656519" cy="1243026"/>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580" y="5623494"/>
              <a:ext cx="1542530" cy="1234024"/>
            </a:xfrm>
            <a:prstGeom prst="rect">
              <a:avLst/>
            </a:prstGeom>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6110" y="5603304"/>
              <a:ext cx="906834" cy="1265179"/>
            </a:xfrm>
            <a:prstGeom prst="rect">
              <a:avLst/>
            </a:prstGeom>
          </p:spPr>
        </p:pic>
        <p:pic>
          <p:nvPicPr>
            <p:cNvPr id="18" name="Grafik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180" y="5571150"/>
              <a:ext cx="1115665" cy="1286367"/>
            </a:xfrm>
            <a:prstGeom prst="rect">
              <a:avLst/>
            </a:prstGeom>
          </p:spPr>
        </p:pic>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737" y="5627004"/>
              <a:ext cx="958087" cy="123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2817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Wer spricht mit wem worüber?</a:t>
            </a:r>
            <a:endParaRPr lang="de-DE" dirty="0"/>
          </a:p>
        </p:txBody>
      </p:sp>
      <p:sp>
        <p:nvSpPr>
          <p:cNvPr id="3" name="Inhaltsplatzhalter 2"/>
          <p:cNvSpPr>
            <a:spLocks noGrp="1"/>
          </p:cNvSpPr>
          <p:nvPr>
            <p:ph idx="1"/>
          </p:nvPr>
        </p:nvSpPr>
        <p:spPr>
          <a:xfrm>
            <a:off x="539552" y="1412776"/>
            <a:ext cx="8604448" cy="4525963"/>
          </a:xfrm>
        </p:spPr>
        <p:txBody>
          <a:bodyPr>
            <a:normAutofit fontScale="92500"/>
          </a:bodyPr>
          <a:lstStyle/>
          <a:p>
            <a:r>
              <a:rPr lang="de-DE" dirty="0" smtClean="0"/>
              <a:t>Erwachsene,</a:t>
            </a:r>
            <a:r>
              <a:rPr lang="de-DE" dirty="0"/>
              <a:t/>
            </a:r>
            <a:br>
              <a:rPr lang="de-DE" dirty="0"/>
            </a:br>
            <a:r>
              <a:rPr lang="de-DE" dirty="0"/>
              <a:t>die betroffen sind </a:t>
            </a:r>
            <a:r>
              <a:rPr lang="de-DE" dirty="0" smtClean="0"/>
              <a:t>oder </a:t>
            </a:r>
            <a:r>
              <a:rPr lang="de-DE" dirty="0"/>
              <a:t>nicht </a:t>
            </a:r>
            <a:r>
              <a:rPr lang="de-DE" dirty="0" smtClean="0"/>
              <a:t>direkt </a:t>
            </a:r>
            <a:r>
              <a:rPr lang="de-DE" dirty="0"/>
              <a:t>betroffen sind</a:t>
            </a:r>
          </a:p>
          <a:p>
            <a:r>
              <a:rPr lang="de-DE" dirty="0" smtClean="0"/>
              <a:t>mit </a:t>
            </a:r>
            <a:r>
              <a:rPr lang="de-DE" dirty="0"/>
              <a:t>Kindern,</a:t>
            </a:r>
            <a:br>
              <a:rPr lang="de-DE" dirty="0"/>
            </a:br>
            <a:r>
              <a:rPr lang="de-DE" dirty="0"/>
              <a:t>die betroffen sind </a:t>
            </a:r>
            <a:r>
              <a:rPr lang="de-DE" dirty="0" smtClean="0"/>
              <a:t>oder </a:t>
            </a:r>
            <a:r>
              <a:rPr lang="de-DE" dirty="0"/>
              <a:t>nicht </a:t>
            </a:r>
            <a:r>
              <a:rPr lang="de-DE" dirty="0" smtClean="0"/>
              <a:t>direkt </a:t>
            </a:r>
            <a:r>
              <a:rPr lang="de-DE" dirty="0"/>
              <a:t>betroffen </a:t>
            </a:r>
            <a:r>
              <a:rPr lang="de-DE" dirty="0" smtClean="0"/>
              <a:t>sind</a:t>
            </a:r>
          </a:p>
          <a:p>
            <a:r>
              <a:rPr lang="de-DE" dirty="0">
                <a:solidFill>
                  <a:srgbClr val="FF0000"/>
                </a:solidFill>
              </a:rPr>
              <a:t>ü</a:t>
            </a:r>
            <a:r>
              <a:rPr lang="de-DE" dirty="0" smtClean="0">
                <a:solidFill>
                  <a:srgbClr val="FF0000"/>
                </a:solidFill>
              </a:rPr>
              <a:t>ber den Tod</a:t>
            </a:r>
            <a:r>
              <a:rPr lang="de-DE" dirty="0" smtClean="0"/>
              <a:t>,</a:t>
            </a:r>
            <a:br>
              <a:rPr lang="de-DE" dirty="0" smtClean="0"/>
            </a:br>
            <a:r>
              <a:rPr lang="de-DE" dirty="0" smtClean="0"/>
              <a:t>der gerade erfahren wird und traurig macht,</a:t>
            </a:r>
            <a:br>
              <a:rPr lang="de-DE" dirty="0" smtClean="0"/>
            </a:br>
            <a:r>
              <a:rPr lang="de-DE" dirty="0" smtClean="0"/>
              <a:t>oder der nicht direkt erfahren wird </a:t>
            </a:r>
            <a:br>
              <a:rPr lang="de-DE" dirty="0" smtClean="0"/>
            </a:br>
            <a:r>
              <a:rPr lang="de-DE" dirty="0" smtClean="0"/>
              <a:t/>
            </a:r>
            <a:br>
              <a:rPr lang="de-DE" dirty="0" smtClean="0"/>
            </a:br>
            <a:r>
              <a:rPr lang="de-DE" dirty="0" smtClean="0"/>
              <a:t>mit Unterstützung von Bilderbüchern</a:t>
            </a:r>
          </a:p>
          <a:p>
            <a:pPr marL="0" indent="0">
              <a:buNone/>
            </a:pPr>
            <a:endParaRPr lang="de-DE" dirty="0"/>
          </a:p>
          <a:p>
            <a:endParaRPr lang="de-DE" dirty="0"/>
          </a:p>
        </p:txBody>
      </p:sp>
      <p:sp>
        <p:nvSpPr>
          <p:cNvPr id="24" name="Textfeld 23"/>
          <p:cNvSpPr txBox="1"/>
          <p:nvPr/>
        </p:nvSpPr>
        <p:spPr>
          <a:xfrm>
            <a:off x="7812360" y="5589239"/>
            <a:ext cx="1008112" cy="1015663"/>
          </a:xfrm>
          <a:prstGeom prst="rect">
            <a:avLst/>
          </a:prstGeom>
          <a:noFill/>
        </p:spPr>
        <p:txBody>
          <a:bodyPr wrap="square" rtlCol="0">
            <a:spAutoFit/>
          </a:bodyPr>
          <a:lstStyle/>
          <a:p>
            <a:r>
              <a:rPr lang="de-DE" sz="6000" dirty="0" smtClean="0">
                <a:solidFill>
                  <a:srgbClr val="00B050"/>
                </a:solidFill>
              </a:rPr>
              <a:t>III.</a:t>
            </a:r>
            <a:endParaRPr lang="de-DE" sz="6000" dirty="0">
              <a:solidFill>
                <a:srgbClr val="00B050"/>
              </a:solidFill>
            </a:endParaRPr>
          </a:p>
        </p:txBody>
      </p:sp>
    </p:spTree>
    <p:extLst>
      <p:ext uri="{BB962C8B-B14F-4D97-AF65-F5344CB8AC3E}">
        <p14:creationId xmlns:p14="http://schemas.microsoft.com/office/powerpoint/2010/main" val="800694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Bilderbücher </a:t>
            </a:r>
            <a:br>
              <a:rPr lang="de-DE" dirty="0" smtClean="0"/>
            </a:br>
            <a:r>
              <a:rPr lang="de-DE" dirty="0" smtClean="0"/>
              <a:t>als Kommunikationshilfe  </a:t>
            </a:r>
            <a:endParaRPr lang="de-DE" dirty="0"/>
          </a:p>
        </p:txBody>
      </p:sp>
      <p:sp>
        <p:nvSpPr>
          <p:cNvPr id="4" name="Inhaltsplatzhalter 3"/>
          <p:cNvSpPr>
            <a:spLocks noGrp="1"/>
          </p:cNvSpPr>
          <p:nvPr>
            <p:ph idx="1"/>
          </p:nvPr>
        </p:nvSpPr>
        <p:spPr>
          <a:xfrm>
            <a:off x="532442" y="1752600"/>
            <a:ext cx="6275040" cy="3268960"/>
          </a:xfrm>
        </p:spPr>
        <p:txBody>
          <a:bodyPr>
            <a:normAutofit/>
          </a:bodyPr>
          <a:lstStyle/>
          <a:p>
            <a:r>
              <a:rPr lang="de-DE" sz="2400" dirty="0" smtClean="0"/>
              <a:t>…brechen nicht eine erwachsene Todesvorstellungen auf ein niedriges Niveau</a:t>
            </a:r>
          </a:p>
          <a:p>
            <a:r>
              <a:rPr lang="de-DE" sz="2400" dirty="0" smtClean="0"/>
              <a:t>… bilden nicht einfach ein kindliches Todesverständnis ab</a:t>
            </a:r>
          </a:p>
          <a:p>
            <a:r>
              <a:rPr lang="de-DE" sz="2400" dirty="0" smtClean="0"/>
              <a:t>… errichten ein kommunikatives Setting, das kommunikative Defizite der Erwachsenen auszugleichen hilft.</a:t>
            </a:r>
            <a:endParaRPr lang="de-DE" sz="2400" dirty="0"/>
          </a:p>
        </p:txBody>
      </p:sp>
      <p:sp>
        <p:nvSpPr>
          <p:cNvPr id="5" name="Inhaltsplatzhalt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e-DE" dirty="0"/>
          </a:p>
        </p:txBody>
      </p:sp>
      <p:grpSp>
        <p:nvGrpSpPr>
          <p:cNvPr id="11" name="Gruppieren 10"/>
          <p:cNvGrpSpPr/>
          <p:nvPr/>
        </p:nvGrpSpPr>
        <p:grpSpPr>
          <a:xfrm>
            <a:off x="688504" y="5229200"/>
            <a:ext cx="7184832" cy="1297334"/>
            <a:chOff x="475013" y="5571150"/>
            <a:chExt cx="7184832" cy="1297334"/>
          </a:xfrm>
        </p:grpSpPr>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13" y="5632011"/>
              <a:ext cx="1232005" cy="1232005"/>
            </a:xfrm>
            <a:prstGeom prst="rect">
              <a:avLst/>
            </a:prstGeom>
          </p:spPr>
        </p:pic>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219" y="5625458"/>
              <a:ext cx="1656519" cy="1243026"/>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580" y="5623494"/>
              <a:ext cx="1542530" cy="1234024"/>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6110" y="5603304"/>
              <a:ext cx="906834" cy="1265179"/>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180" y="5571150"/>
              <a:ext cx="1115665" cy="1286367"/>
            </a:xfrm>
            <a:prstGeom prst="rect">
              <a:avLst/>
            </a:prstGeom>
          </p:spPr>
        </p:pic>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737" y="5627004"/>
              <a:ext cx="958087" cy="123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6686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3588" y="1484784"/>
            <a:ext cx="3383190" cy="443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pPr algn="l"/>
            <a:r>
              <a:rPr lang="de-DE" dirty="0" smtClean="0"/>
              <a:t>Bsp. 1: Ente, Tod und Tulpe</a:t>
            </a:r>
            <a:endParaRPr lang="de-DE" dirty="0"/>
          </a:p>
        </p:txBody>
      </p:sp>
      <p:sp>
        <p:nvSpPr>
          <p:cNvPr id="3" name="Inhaltsplatzhalter 2"/>
          <p:cNvSpPr>
            <a:spLocks noGrp="1"/>
          </p:cNvSpPr>
          <p:nvPr>
            <p:ph idx="1"/>
          </p:nvPr>
        </p:nvSpPr>
        <p:spPr>
          <a:xfrm>
            <a:off x="467544" y="1493584"/>
            <a:ext cx="5760640" cy="4525963"/>
          </a:xfrm>
        </p:spPr>
        <p:txBody>
          <a:bodyPr>
            <a:noAutofit/>
          </a:bodyPr>
          <a:lstStyle/>
          <a:p>
            <a:pPr marL="0" indent="0">
              <a:buNone/>
            </a:pPr>
            <a:r>
              <a:rPr lang="de-DE" sz="1600" dirty="0"/>
              <a:t>E</a:t>
            </a:r>
            <a:r>
              <a:rPr lang="de-DE" sz="1600" dirty="0" smtClean="0"/>
              <a:t>iner </a:t>
            </a:r>
            <a:r>
              <a:rPr lang="de-DE" sz="1600" dirty="0"/>
              <a:t>Ente </a:t>
            </a:r>
            <a:r>
              <a:rPr lang="de-DE" sz="1600" dirty="0" smtClean="0"/>
              <a:t>fällt auf, </a:t>
            </a:r>
            <a:r>
              <a:rPr lang="de-DE" sz="1600" dirty="0"/>
              <a:t>dass der </a:t>
            </a:r>
            <a:r>
              <a:rPr lang="de-DE" sz="1600" dirty="0" smtClean="0"/>
              <a:t>Tod </a:t>
            </a:r>
            <a:r>
              <a:rPr lang="de-DE" sz="1600" dirty="0"/>
              <a:t>hinter ihr her trippelt. Sie spricht den merkwürdigen Verfolger </a:t>
            </a:r>
            <a:r>
              <a:rPr lang="de-DE" sz="1600" dirty="0" smtClean="0"/>
              <a:t>an. Der sagt</a:t>
            </a:r>
            <a:r>
              <a:rPr lang="de-DE" sz="1600" dirty="0"/>
              <a:t>, dass er ja schon das ganze Leben in ihrer Nähe gewesen sei, und zwar mit der Begründung, dass er im Fall, ihr wäre etwas geschehen, in ihrer Nähe hätte sein wollen. Auf den erschreckten Blick der Ente erwidert der </a:t>
            </a:r>
            <a:r>
              <a:rPr lang="de-DE" sz="1600" dirty="0" smtClean="0"/>
              <a:t>Tod, </a:t>
            </a:r>
            <a:r>
              <a:rPr lang="de-DE" sz="1600" dirty="0"/>
              <a:t>dass er selbst nicht ihren Tod herbeiführe, sondern dass das das Leben mache. Der </a:t>
            </a:r>
            <a:r>
              <a:rPr lang="de-DE" sz="1600" dirty="0" smtClean="0"/>
              <a:t>Tod </a:t>
            </a:r>
            <a:r>
              <a:rPr lang="de-DE" sz="1600" dirty="0"/>
              <a:t>ist freundlich und trägt eine </a:t>
            </a:r>
            <a:r>
              <a:rPr lang="de-DE" sz="1600" dirty="0" smtClean="0"/>
              <a:t>schwarze </a:t>
            </a:r>
            <a:r>
              <a:rPr lang="de-DE" sz="1600" dirty="0"/>
              <a:t>Tulpe mit sich herum, die er </a:t>
            </a:r>
            <a:r>
              <a:rPr lang="de-DE" sz="1600" dirty="0" smtClean="0"/>
              <a:t>meist </a:t>
            </a:r>
            <a:r>
              <a:rPr lang="de-DE" sz="1600" dirty="0"/>
              <a:t>hinter seinem Rücken verbirgt. </a:t>
            </a:r>
          </a:p>
          <a:p>
            <a:pPr marL="0" indent="0">
              <a:buNone/>
            </a:pPr>
            <a:r>
              <a:rPr lang="de-DE" sz="1600" dirty="0"/>
              <a:t>Die Ente schlägt dem Tod vor, zum Teich zu gehen, und der Tod kommt mit, nicht ohne eine böse Vorahnung zu äußern. Der Tod steigt ins Wasser, findet aber keine Freude daran. Die Ente dagegen ist in ihrem Element. Als es am Abend kalt wird, wärmt der Tod die Ente, und am Morgen wundert sie sich, dass sie nicht </a:t>
            </a:r>
            <a:r>
              <a:rPr lang="de-DE" sz="1600" dirty="0" smtClean="0"/>
              <a:t>gestorben </a:t>
            </a:r>
            <a:r>
              <a:rPr lang="de-DE" sz="1600" dirty="0"/>
              <a:t>ist. Der Tod stichelt ein wenig, indem er andeutet, dass er ausschlafen hätte können, wenn die Ente gestorben wäre</a:t>
            </a:r>
            <a:r>
              <a:rPr lang="de-DE" sz="1600" dirty="0" smtClean="0"/>
              <a:t>.</a:t>
            </a:r>
          </a:p>
          <a:p>
            <a:pPr marL="0" indent="0">
              <a:buNone/>
            </a:pPr>
            <a:r>
              <a:rPr lang="de-DE" sz="1600" dirty="0" smtClean="0"/>
              <a:t> </a:t>
            </a:r>
            <a:endParaRPr lang="de-DE" sz="1600" dirty="0"/>
          </a:p>
        </p:txBody>
      </p:sp>
      <p:sp>
        <p:nvSpPr>
          <p:cNvPr id="4" name="Rechteck 3"/>
          <p:cNvSpPr/>
          <p:nvPr/>
        </p:nvSpPr>
        <p:spPr>
          <a:xfrm>
            <a:off x="2699792" y="5877272"/>
            <a:ext cx="5760640" cy="646331"/>
          </a:xfrm>
          <a:prstGeom prst="rect">
            <a:avLst/>
          </a:prstGeom>
        </p:spPr>
        <p:txBody>
          <a:bodyPr wrap="square">
            <a:spAutoFit/>
          </a:bodyPr>
          <a:lstStyle/>
          <a:p>
            <a:r>
              <a:rPr lang="de-DE" dirty="0">
                <a:hlinkClick r:id="rId3"/>
              </a:rPr>
              <a:t>http://</a:t>
            </a:r>
            <a:r>
              <a:rPr lang="de-DE" dirty="0" smtClean="0">
                <a:hlinkClick r:id="rId3"/>
              </a:rPr>
              <a:t>www.youtube.com/watch?v=zPOE-4KTTGI</a:t>
            </a:r>
            <a:endParaRPr lang="de-DE" dirty="0" smtClean="0"/>
          </a:p>
          <a:p>
            <a:endParaRPr lang="de-DE" dirty="0"/>
          </a:p>
        </p:txBody>
      </p:sp>
    </p:spTree>
    <p:extLst>
      <p:ext uri="{BB962C8B-B14F-4D97-AF65-F5344CB8AC3E}">
        <p14:creationId xmlns:p14="http://schemas.microsoft.com/office/powerpoint/2010/main" val="610533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9988"/>
            <a:ext cx="5509120" cy="2960639"/>
          </a:xfrm>
          <a:prstGeom prst="rect">
            <a:avLst/>
          </a:prstGeom>
          <a:noFill/>
          <a:ln>
            <a:noFill/>
          </a:ln>
        </p:spPr>
      </p:pic>
      <p:pic>
        <p:nvPicPr>
          <p:cNvPr id="6" name="Grafik 5"/>
          <p:cNvPicPr/>
          <p:nvPr/>
        </p:nvPicPr>
        <p:blipFill>
          <a:blip r:embed="rId3">
            <a:extLst>
              <a:ext uri="{28A0092B-C50C-407E-A947-70E740481C1C}">
                <a14:useLocalDpi xmlns:a14="http://schemas.microsoft.com/office/drawing/2010/main" val="0"/>
              </a:ext>
            </a:extLst>
          </a:blip>
          <a:srcRect/>
          <a:stretch>
            <a:fillRect/>
          </a:stretch>
        </p:blipFill>
        <p:spPr bwMode="auto">
          <a:xfrm>
            <a:off x="5175797" y="1009176"/>
            <a:ext cx="3716683" cy="2280661"/>
          </a:xfrm>
          <a:prstGeom prst="rect">
            <a:avLst/>
          </a:prstGeom>
          <a:noFill/>
          <a:ln>
            <a:noFill/>
          </a:ln>
        </p:spPr>
      </p:pic>
      <p:sp>
        <p:nvSpPr>
          <p:cNvPr id="9" name="Textfeld 8"/>
          <p:cNvSpPr txBox="1"/>
          <p:nvPr/>
        </p:nvSpPr>
        <p:spPr>
          <a:xfrm>
            <a:off x="251520" y="3718679"/>
            <a:ext cx="8640960" cy="2800767"/>
          </a:xfrm>
          <a:prstGeom prst="rect">
            <a:avLst/>
          </a:prstGeom>
          <a:noFill/>
        </p:spPr>
        <p:txBody>
          <a:bodyPr wrap="square" rtlCol="0">
            <a:spAutoFit/>
          </a:bodyPr>
          <a:lstStyle/>
          <a:p>
            <a:r>
              <a:rPr lang="de-DE" sz="1600" dirty="0"/>
              <a:t>Beim Spazieren unterhalten sich die beiden weiter, wobei die Ente merkwürdige Vorstellungen äußert, dass man als böse Ente nach dem Tod gebraten würde. Der Tod äußert sich nicht zu solchen Vermutungen. Die Ente überredet den Tod, mit ihr auf einen Baum zu </a:t>
            </a:r>
            <a:r>
              <a:rPr lang="de-DE" sz="1600" dirty="0" smtClean="0"/>
              <a:t>klettern. Als </a:t>
            </a:r>
            <a:r>
              <a:rPr lang="de-DE" sz="1600" dirty="0"/>
              <a:t>die beiden oben sind, erblickt man den im Herbst jetzt leeren Teich. Schließlich steigen die beiden wieder herunter, weil beide der Ansicht sind, dass man angesichts der Höhe auf merkwürdige Gedanken kommen könne. </a:t>
            </a:r>
          </a:p>
          <a:p>
            <a:r>
              <a:rPr lang="de-DE" sz="1600" dirty="0"/>
              <a:t>Als es Winter ist, bittet die Ente den Tod, sie doch zu wärmen. Er tut es und nimmt die Ente in den Arm. Da stirbt die </a:t>
            </a:r>
            <a:r>
              <a:rPr lang="de-DE" sz="1600" dirty="0" smtClean="0"/>
              <a:t>Ente. Der </a:t>
            </a:r>
            <a:r>
              <a:rPr lang="de-DE" sz="1600" dirty="0"/>
              <a:t>Tod legt die Ente </a:t>
            </a:r>
            <a:r>
              <a:rPr lang="de-DE" sz="1600" dirty="0" smtClean="0"/>
              <a:t>gemeinsam </a:t>
            </a:r>
            <a:r>
              <a:rPr lang="de-DE" sz="1600" dirty="0"/>
              <a:t>mit seiner Blume auf den </a:t>
            </a:r>
            <a:r>
              <a:rPr lang="de-DE" sz="1600" dirty="0" smtClean="0"/>
              <a:t>Teich und </a:t>
            </a:r>
            <a:r>
              <a:rPr lang="de-DE" sz="1600" dirty="0"/>
              <a:t>die Ente </a:t>
            </a:r>
            <a:r>
              <a:rPr lang="de-DE" sz="1600" dirty="0" smtClean="0"/>
              <a:t>treibt davon. </a:t>
            </a:r>
            <a:r>
              <a:rPr lang="de-DE" sz="1600" dirty="0"/>
              <a:t>Am Ende gibt der </a:t>
            </a:r>
            <a:r>
              <a:rPr lang="de-DE" sz="1600" dirty="0" smtClean="0"/>
              <a:t>Tod </a:t>
            </a:r>
            <a:r>
              <a:rPr lang="de-DE" sz="1600" dirty="0"/>
              <a:t>zu, dass er fast ein wenig traurig sei, dass man aber nichts machen könne, weil das Leben eben </a:t>
            </a:r>
            <a:r>
              <a:rPr lang="de-DE" sz="1600" dirty="0" smtClean="0"/>
              <a:t>so sei.</a:t>
            </a:r>
            <a:endParaRPr lang="de-DE" sz="1600" dirty="0"/>
          </a:p>
          <a:p>
            <a:endParaRPr lang="de-DE" sz="1600" dirty="0"/>
          </a:p>
        </p:txBody>
      </p:sp>
    </p:spTree>
    <p:extLst>
      <p:ext uri="{BB962C8B-B14F-4D97-AF65-F5344CB8AC3E}">
        <p14:creationId xmlns:p14="http://schemas.microsoft.com/office/powerpoint/2010/main" val="3836378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484784"/>
            <a:ext cx="33337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pPr algn="l"/>
            <a:r>
              <a:rPr lang="de-DE" dirty="0" smtClean="0"/>
              <a:t>Bsp. 2: Hat Opa einen Anzug an</a:t>
            </a:r>
            <a:endParaRPr lang="de-DE" dirty="0"/>
          </a:p>
        </p:txBody>
      </p:sp>
      <p:sp>
        <p:nvSpPr>
          <p:cNvPr id="3" name="Inhaltsplatzhalter 2"/>
          <p:cNvSpPr>
            <a:spLocks noGrp="1"/>
          </p:cNvSpPr>
          <p:nvPr>
            <p:ph idx="1"/>
          </p:nvPr>
        </p:nvSpPr>
        <p:spPr>
          <a:xfrm>
            <a:off x="611560" y="1484784"/>
            <a:ext cx="4536504" cy="4320480"/>
          </a:xfrm>
        </p:spPr>
        <p:txBody>
          <a:bodyPr>
            <a:noAutofit/>
          </a:bodyPr>
          <a:lstStyle/>
          <a:p>
            <a:pPr marL="0" indent="0">
              <a:buNone/>
            </a:pPr>
            <a:r>
              <a:rPr lang="de-DE" sz="1600" dirty="0" smtClean="0"/>
              <a:t>Bruno </a:t>
            </a:r>
            <a:r>
              <a:rPr lang="de-DE" sz="1600" dirty="0"/>
              <a:t>steht vor dem Sarg, in dem Opa in seinem feinen Anzug und den guten Schuhen liegt. Es sieht aus, als ob Opa schliefe, aber die "Kiste" mit Opa wird auf dem Friedhof begraben. Bruno ist verwirrt, ratlos, wütend, </a:t>
            </a:r>
            <a:r>
              <a:rPr lang="de-DE" sz="1600" dirty="0" smtClean="0"/>
              <a:t>traurig ...</a:t>
            </a:r>
          </a:p>
          <a:p>
            <a:pPr marL="0" indent="0">
              <a:buNone/>
            </a:pPr>
            <a:endParaRPr lang="de-DE" sz="1600" dirty="0" smtClean="0"/>
          </a:p>
          <a:p>
            <a:pPr marL="0" indent="0">
              <a:buNone/>
            </a:pPr>
            <a:r>
              <a:rPr lang="de-DE" sz="1600" dirty="0"/>
              <a:t>"Wo ist der Opa jetzt?" fragt Bruno nach der Beerdigung</a:t>
            </a:r>
            <a:r>
              <a:rPr lang="de-DE" sz="1600" dirty="0" smtClean="0"/>
              <a:t>.</a:t>
            </a:r>
          </a:p>
          <a:p>
            <a:pPr marL="0" indent="0">
              <a:buNone/>
            </a:pPr>
            <a:r>
              <a:rPr lang="de-DE" sz="1600" dirty="0" smtClean="0"/>
              <a:t> </a:t>
            </a:r>
            <a:r>
              <a:rPr lang="de-DE" sz="1600" dirty="0"/>
              <a:t>"Auf dem Friedhof" sagt Xaver. </a:t>
            </a:r>
            <a:endParaRPr lang="de-DE" sz="1600" dirty="0" smtClean="0"/>
          </a:p>
          <a:p>
            <a:pPr marL="0" indent="0">
              <a:buNone/>
            </a:pPr>
            <a:r>
              <a:rPr lang="de-DE" sz="1600" dirty="0" smtClean="0"/>
              <a:t>"</a:t>
            </a:r>
            <a:r>
              <a:rPr lang="de-DE" sz="1600" dirty="0"/>
              <a:t>Im Himmel", erwidert Papa</a:t>
            </a:r>
            <a:r>
              <a:rPr lang="de-DE" sz="1600" dirty="0" smtClean="0"/>
              <a:t>.</a:t>
            </a:r>
          </a:p>
          <a:p>
            <a:pPr marL="0" indent="0">
              <a:buNone/>
            </a:pPr>
            <a:r>
              <a:rPr lang="de-DE" sz="1600" dirty="0" smtClean="0"/>
              <a:t> </a:t>
            </a:r>
            <a:r>
              <a:rPr lang="de-DE" sz="1600" dirty="0"/>
              <a:t>"Wie kann Opa auf dem Friedhof und gleichzeitig im Himmel sein? </a:t>
            </a:r>
            <a:endParaRPr lang="de-DE" sz="1600" dirty="0" smtClean="0"/>
          </a:p>
          <a:p>
            <a:pPr marL="0" indent="0">
              <a:buNone/>
            </a:pPr>
            <a:r>
              <a:rPr lang="de-DE" sz="1600" dirty="0" smtClean="0"/>
              <a:t>"... </a:t>
            </a:r>
            <a:r>
              <a:rPr lang="de-DE" sz="1600" dirty="0"/>
              <a:t>seine Seele, die ist oben im Himmel, beim lieben Gott," erklärt Mama</a:t>
            </a:r>
            <a:r>
              <a:rPr lang="de-DE" sz="1600" dirty="0" smtClean="0"/>
              <a:t>.</a:t>
            </a:r>
          </a:p>
          <a:p>
            <a:pPr marL="0" indent="0">
              <a:buNone/>
            </a:pPr>
            <a:r>
              <a:rPr lang="de-DE" sz="1600" dirty="0" smtClean="0"/>
              <a:t>Die </a:t>
            </a:r>
            <a:r>
              <a:rPr lang="de-DE" sz="1600" dirty="0"/>
              <a:t>Seele - hier findet Bruno selbst die entscheidende Antwort - "ist das, was ich am Opa lieb habe".</a:t>
            </a:r>
          </a:p>
          <a:p>
            <a:pPr marL="0" indent="0">
              <a:buNone/>
            </a:pPr>
            <a:endParaRPr lang="de-DE" sz="1600" dirty="0"/>
          </a:p>
        </p:txBody>
      </p:sp>
    </p:spTree>
    <p:extLst>
      <p:ext uri="{BB962C8B-B14F-4D97-AF65-F5344CB8AC3E}">
        <p14:creationId xmlns:p14="http://schemas.microsoft.com/office/powerpoint/2010/main" val="2031013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2850786" y="476672"/>
            <a:ext cx="5976664" cy="5016758"/>
          </a:xfrm>
          <a:prstGeom prst="rect">
            <a:avLst/>
          </a:prstGeom>
          <a:noFill/>
        </p:spPr>
        <p:txBody>
          <a:bodyPr wrap="square" rtlCol="0">
            <a:spAutoFit/>
          </a:bodyPr>
          <a:lstStyle/>
          <a:p>
            <a:r>
              <a:rPr lang="de-DE" sz="1600" dirty="0" smtClean="0"/>
              <a:t>Bruno stellt </a:t>
            </a:r>
            <a:r>
              <a:rPr lang="de-DE" sz="1600" dirty="0"/>
              <a:t>viele Fragen</a:t>
            </a:r>
            <a:r>
              <a:rPr lang="de-DE" sz="1600" dirty="0" smtClean="0"/>
              <a:t>:</a:t>
            </a:r>
          </a:p>
          <a:p>
            <a:r>
              <a:rPr lang="de-DE" sz="1600" dirty="0" smtClean="0"/>
              <a:t>Was </a:t>
            </a:r>
            <a:r>
              <a:rPr lang="de-DE" sz="1600" dirty="0"/>
              <a:t>ist tot? Kann Opa mich sehen? Was ist, wenn ich vergesse, wie Opa aussieht? Wann muss ich sterben? </a:t>
            </a:r>
            <a:r>
              <a:rPr lang="de-DE" sz="1600" dirty="0" smtClean="0"/>
              <a:t>Die </a:t>
            </a:r>
            <a:r>
              <a:rPr lang="de-DE" sz="1600" dirty="0"/>
              <a:t>Großen - selber traurig, unsicher, hilflos - antworten oft floskelhaft, deutlich bemüht, dem Kind gegenüber die Realität des Todes abzuschwächen</a:t>
            </a:r>
            <a:r>
              <a:rPr lang="de-DE" sz="1600" dirty="0" smtClean="0"/>
              <a:t>.</a:t>
            </a:r>
          </a:p>
          <a:p>
            <a:endParaRPr lang="de-DE" sz="1600" dirty="0"/>
          </a:p>
          <a:p>
            <a:r>
              <a:rPr lang="de-DE" sz="1600" dirty="0" smtClean="0"/>
              <a:t> </a:t>
            </a:r>
          </a:p>
          <a:p>
            <a:r>
              <a:rPr lang="de-DE" sz="1600" dirty="0" smtClean="0"/>
              <a:t>So </a:t>
            </a:r>
            <a:r>
              <a:rPr lang="de-DE" sz="1600" dirty="0"/>
              <a:t>will Bruno unbedingt mit zur Beerdigung, weil sich das so ähnlich anhört wie Begradigung. Das ist, wenn er krumme Straßen zu geraden macht, dann wird bestimmt bei der Beerdigung aus dem Opa Erde gemacht, das muss er sehen. </a:t>
            </a:r>
            <a:endParaRPr lang="de-DE" sz="1600" dirty="0" smtClean="0"/>
          </a:p>
          <a:p>
            <a:endParaRPr lang="de-DE" sz="1600" dirty="0"/>
          </a:p>
          <a:p>
            <a:r>
              <a:rPr lang="de-DE" sz="1600" dirty="0" smtClean="0"/>
              <a:t>Oder </a:t>
            </a:r>
            <a:r>
              <a:rPr lang="de-DE" sz="1600" dirty="0"/>
              <a:t>an anderer Stelle isst Bruno sein Brot mit der belegten Seite nach unten, damit Opa vom Himmel aus nicht sehen kann, dass er Butterbrot mit Senf ist, denn Senf macht dumm, hat Opa immer gesagt. </a:t>
            </a:r>
            <a:endParaRPr lang="de-DE" sz="1600" dirty="0" smtClean="0"/>
          </a:p>
          <a:p>
            <a:endParaRPr lang="de-DE" sz="1600" dirty="0"/>
          </a:p>
          <a:p>
            <a:r>
              <a:rPr lang="de-DE" sz="1600" dirty="0" smtClean="0"/>
              <a:t>Und </a:t>
            </a:r>
            <a:r>
              <a:rPr lang="de-DE" sz="1600" dirty="0"/>
              <a:t>obwohl die Erwachsenen sagen, dass Bruno zu klein sei um zu verstehen, was die Seele ist, drückt er es besser aus als alle anderen, als er fragt, ob die Seele das sei, was er am Opa lieb habe.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41" y="620688"/>
            <a:ext cx="1926498" cy="148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19" y="2518486"/>
            <a:ext cx="2030341" cy="150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16" y="4437112"/>
            <a:ext cx="1978223" cy="1481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244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443269"/>
            <a:ext cx="7632848" cy="4525963"/>
          </a:xfrm>
        </p:spPr>
        <p:txBody>
          <a:bodyPr>
            <a:noAutofit/>
          </a:bodyPr>
          <a:lstStyle/>
          <a:p>
            <a:r>
              <a:rPr lang="de-DE" sz="2000" dirty="0" smtClean="0"/>
              <a:t>Sagen </a:t>
            </a:r>
            <a:r>
              <a:rPr lang="de-DE" sz="2000" dirty="0"/>
              <a:t>Sie </a:t>
            </a:r>
            <a:r>
              <a:rPr lang="de-DE" sz="2000" dirty="0" smtClean="0"/>
              <a:t>dem </a:t>
            </a:r>
            <a:r>
              <a:rPr lang="de-DE" sz="2000" dirty="0"/>
              <a:t>Kind, dass Sie ihm etwas </a:t>
            </a:r>
            <a:r>
              <a:rPr lang="de-DE" sz="2000" dirty="0" smtClean="0"/>
              <a:t>sehr</a:t>
            </a:r>
            <a:br>
              <a:rPr lang="de-DE" sz="2000" dirty="0" smtClean="0"/>
            </a:br>
            <a:r>
              <a:rPr lang="de-DE" sz="2000" dirty="0" smtClean="0"/>
              <a:t>Trauriges </a:t>
            </a:r>
            <a:r>
              <a:rPr lang="de-DE" sz="2000" dirty="0"/>
              <a:t>mitteilen müssen</a:t>
            </a:r>
            <a:r>
              <a:rPr lang="de-DE" sz="2000" dirty="0" smtClean="0"/>
              <a:t>.</a:t>
            </a:r>
          </a:p>
          <a:p>
            <a:r>
              <a:rPr lang="de-DE" sz="2000" dirty="0" smtClean="0"/>
              <a:t>Sprechen </a:t>
            </a:r>
            <a:r>
              <a:rPr lang="de-DE" sz="2000" dirty="0"/>
              <a:t>Sie in klaren, einfachen und kurzen Sätzen</a:t>
            </a:r>
            <a:r>
              <a:rPr lang="de-DE" sz="2000" dirty="0" smtClean="0"/>
              <a:t>.</a:t>
            </a:r>
          </a:p>
          <a:p>
            <a:r>
              <a:rPr lang="de-DE" sz="2000" dirty="0" smtClean="0"/>
              <a:t>Sprechen </a:t>
            </a:r>
            <a:r>
              <a:rPr lang="de-DE" sz="2000" dirty="0"/>
              <a:t>Sie </a:t>
            </a:r>
            <a:r>
              <a:rPr lang="de-DE" sz="2000" dirty="0" smtClean="0"/>
              <a:t> gegebenenfalls  </a:t>
            </a:r>
            <a:r>
              <a:rPr lang="de-DE" sz="2000" dirty="0"/>
              <a:t>über Ihre eigene </a:t>
            </a:r>
            <a:r>
              <a:rPr lang="de-DE" sz="2000" dirty="0" smtClean="0"/>
              <a:t/>
            </a:r>
            <a:br>
              <a:rPr lang="de-DE" sz="2000" dirty="0" smtClean="0"/>
            </a:br>
            <a:r>
              <a:rPr lang="de-DE" sz="2000" dirty="0" smtClean="0"/>
              <a:t>Betroffenheit und  Trauer.</a:t>
            </a:r>
          </a:p>
          <a:p>
            <a:r>
              <a:rPr lang="de-DE" sz="2000" dirty="0" smtClean="0"/>
              <a:t>Fragen </a:t>
            </a:r>
            <a:r>
              <a:rPr lang="de-DE" sz="2000" dirty="0"/>
              <a:t>Sie </a:t>
            </a:r>
            <a:r>
              <a:rPr lang="de-DE" sz="2000" dirty="0" smtClean="0"/>
              <a:t>das Kind </a:t>
            </a:r>
            <a:r>
              <a:rPr lang="de-DE" sz="2000" dirty="0"/>
              <a:t>nach einer Weile, ob es möchte, dass Sie erzählen, was passiert ist</a:t>
            </a:r>
            <a:r>
              <a:rPr lang="de-DE" sz="2000" dirty="0" smtClean="0"/>
              <a:t>.</a:t>
            </a:r>
          </a:p>
          <a:p>
            <a:r>
              <a:rPr lang="de-DE" sz="2000" dirty="0" smtClean="0"/>
              <a:t>Falls </a:t>
            </a:r>
            <a:r>
              <a:rPr lang="de-DE" sz="2000" dirty="0"/>
              <a:t>ja, erzählen Sie wieder in aller Ruhe, kindgerecht und verständlich</a:t>
            </a:r>
            <a:r>
              <a:rPr lang="de-DE" sz="2000" dirty="0" smtClean="0"/>
              <a:t>.</a:t>
            </a:r>
          </a:p>
          <a:p>
            <a:r>
              <a:rPr lang="de-DE" sz="2000" dirty="0" smtClean="0"/>
              <a:t>Erklären </a:t>
            </a:r>
            <a:r>
              <a:rPr lang="de-DE" sz="2000" dirty="0"/>
              <a:t>Sie vor allem jüngeren Kindern, was “tot sein” bedeutet</a:t>
            </a:r>
            <a:r>
              <a:rPr lang="de-DE" sz="2000" dirty="0" smtClean="0"/>
              <a:t>.</a:t>
            </a:r>
          </a:p>
          <a:p>
            <a:r>
              <a:rPr lang="de-DE" sz="2000" dirty="0" smtClean="0"/>
              <a:t>Geben </a:t>
            </a:r>
            <a:r>
              <a:rPr lang="de-DE" sz="2000" dirty="0"/>
              <a:t>Sie </a:t>
            </a:r>
            <a:r>
              <a:rPr lang="de-DE" sz="2000" dirty="0" smtClean="0"/>
              <a:t>dem Kind </a:t>
            </a:r>
            <a:r>
              <a:rPr lang="de-DE" sz="2000" dirty="0"/>
              <a:t>die wichtigsten Informationen über die Umstände des Todes</a:t>
            </a:r>
            <a:r>
              <a:rPr lang="de-DE" sz="2000" dirty="0" smtClean="0"/>
              <a:t>.</a:t>
            </a:r>
          </a:p>
          <a:p>
            <a:r>
              <a:rPr lang="de-DE" sz="2000" dirty="0" smtClean="0"/>
              <a:t>Falls </a:t>
            </a:r>
            <a:r>
              <a:rPr lang="de-DE" sz="2000" dirty="0"/>
              <a:t>es sich um eine Krankheit gehandelt hat, erklären Sie den Unterschied zu dem, was Kinder mit Krankheiten verbinden (z.B. Erkältung). </a:t>
            </a:r>
            <a:endParaRPr lang="de-DE" sz="2000" dirty="0" smtClean="0"/>
          </a:p>
        </p:txBody>
      </p:sp>
      <p:sp>
        <p:nvSpPr>
          <p:cNvPr id="7" name="Titel 1"/>
          <p:cNvSpPr>
            <a:spLocks noGrp="1"/>
          </p:cNvSpPr>
          <p:nvPr>
            <p:ph type="title"/>
          </p:nvPr>
        </p:nvSpPr>
        <p:spPr>
          <a:xfrm>
            <a:off x="457200" y="274638"/>
            <a:ext cx="8229600" cy="1143000"/>
          </a:xfrm>
        </p:spPr>
        <p:txBody>
          <a:bodyPr/>
          <a:lstStyle/>
          <a:p>
            <a:pPr algn="l"/>
            <a:r>
              <a:rPr lang="de-DE" dirty="0" smtClean="0"/>
              <a:t>„Akutes“ Sprechen über den Tod</a:t>
            </a:r>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484783"/>
            <a:ext cx="1888374" cy="144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7092280" y="2924944"/>
            <a:ext cx="1902961" cy="307777"/>
          </a:xfrm>
          <a:prstGeom prst="rect">
            <a:avLst/>
          </a:prstGeom>
          <a:noFill/>
        </p:spPr>
        <p:txBody>
          <a:bodyPr wrap="square" rtlCol="0">
            <a:spAutoFit/>
          </a:bodyPr>
          <a:lstStyle/>
          <a:p>
            <a:r>
              <a:rPr lang="de-DE" sz="1400" dirty="0" smtClean="0">
                <a:solidFill>
                  <a:schemeClr val="accent6">
                    <a:lumMod val="75000"/>
                  </a:schemeClr>
                </a:solidFill>
              </a:rPr>
              <a:t>Abschied von Rune</a:t>
            </a:r>
            <a:endParaRPr lang="de-DE" sz="1400" dirty="0">
              <a:solidFill>
                <a:schemeClr val="accent6">
                  <a:lumMod val="75000"/>
                </a:schemeClr>
              </a:solidFill>
            </a:endParaRPr>
          </a:p>
        </p:txBody>
      </p:sp>
    </p:spTree>
    <p:extLst>
      <p:ext uri="{BB962C8B-B14F-4D97-AF65-F5344CB8AC3E}">
        <p14:creationId xmlns:p14="http://schemas.microsoft.com/office/powerpoint/2010/main" val="1177018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p:cNvSpPr txBox="1">
            <a:spLocks/>
          </p:cNvSpPr>
          <p:nvPr/>
        </p:nvSpPr>
        <p:spPr>
          <a:xfrm>
            <a:off x="528836" y="2098597"/>
            <a:ext cx="5940152" cy="4448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2400" dirty="0" smtClean="0"/>
              <a:t>- </a:t>
            </a:r>
            <a:r>
              <a:rPr lang="de-DE" sz="2400" b="1" dirty="0" smtClean="0"/>
              <a:t>reißt</a:t>
            </a:r>
            <a:r>
              <a:rPr lang="de-DE" sz="2400" dirty="0" smtClean="0"/>
              <a:t> - durch </a:t>
            </a:r>
            <a:r>
              <a:rPr lang="de-DE" sz="2400" dirty="0"/>
              <a:t>einen Unfall </a:t>
            </a:r>
            <a:r>
              <a:rPr lang="de-DE" sz="2400" dirty="0" smtClean="0"/>
              <a:t/>
            </a:r>
            <a:br>
              <a:rPr lang="de-DE" sz="2400" dirty="0" smtClean="0"/>
            </a:br>
            <a:r>
              <a:rPr lang="de-DE" sz="2400" dirty="0" smtClean="0"/>
              <a:t> („</a:t>
            </a:r>
            <a:r>
              <a:rPr lang="de-DE" sz="2400" dirty="0"/>
              <a:t>aus der „Mitte des Lebens</a:t>
            </a:r>
            <a:r>
              <a:rPr lang="de-DE" sz="2400" dirty="0" smtClean="0"/>
              <a:t>“)</a:t>
            </a:r>
          </a:p>
          <a:p>
            <a:pPr marL="0" indent="0">
              <a:buNone/>
            </a:pPr>
            <a:r>
              <a:rPr lang="de-DE" sz="2400" dirty="0"/>
              <a:t/>
            </a:r>
            <a:br>
              <a:rPr lang="de-DE" sz="2400" dirty="0"/>
            </a:br>
            <a:r>
              <a:rPr lang="de-DE" sz="2400" b="1" dirty="0"/>
              <a:t>- </a:t>
            </a:r>
            <a:r>
              <a:rPr lang="de-DE" sz="2400" b="1" dirty="0" smtClean="0"/>
              <a:t>reißt </a:t>
            </a:r>
            <a:r>
              <a:rPr lang="de-DE" sz="2400" dirty="0" smtClean="0"/>
              <a:t>- in </a:t>
            </a:r>
            <a:r>
              <a:rPr lang="de-DE" sz="2400" dirty="0"/>
              <a:t>akuter </a:t>
            </a:r>
            <a:r>
              <a:rPr lang="de-DE" sz="2400" dirty="0" smtClean="0"/>
              <a:t>Krankheit</a:t>
            </a:r>
            <a:br>
              <a:rPr lang="de-DE" sz="2400" dirty="0" smtClean="0"/>
            </a:br>
            <a:r>
              <a:rPr lang="de-DE" sz="2400" dirty="0" smtClean="0"/>
              <a:t> </a:t>
            </a:r>
            <a:r>
              <a:rPr lang="de-DE" sz="2400" dirty="0"/>
              <a:t>(„plötzlich und unerwartet</a:t>
            </a:r>
            <a:r>
              <a:rPr lang="de-DE" sz="2400" dirty="0" smtClean="0"/>
              <a:t>“)</a:t>
            </a:r>
          </a:p>
          <a:p>
            <a:pPr marL="0" indent="0">
              <a:buNone/>
            </a:pPr>
            <a:r>
              <a:rPr lang="de-DE" sz="2400" dirty="0"/>
              <a:t/>
            </a:r>
            <a:br>
              <a:rPr lang="de-DE" sz="2400" dirty="0"/>
            </a:br>
            <a:r>
              <a:rPr lang="de-DE" sz="2400" b="1" dirty="0"/>
              <a:t>- </a:t>
            </a:r>
            <a:r>
              <a:rPr lang="de-DE" sz="2400" b="1" dirty="0" smtClean="0"/>
              <a:t>gehen lässt </a:t>
            </a:r>
            <a:r>
              <a:rPr lang="de-DE" sz="2400" dirty="0" smtClean="0"/>
              <a:t>- nach </a:t>
            </a:r>
            <a:r>
              <a:rPr lang="de-DE" sz="2400" dirty="0"/>
              <a:t>langer </a:t>
            </a:r>
            <a:r>
              <a:rPr lang="de-DE" sz="2400" dirty="0" smtClean="0"/>
              <a:t>Krankheit</a:t>
            </a:r>
            <a:br>
              <a:rPr lang="de-DE" sz="2400" dirty="0" smtClean="0"/>
            </a:br>
            <a:r>
              <a:rPr lang="de-DE" sz="2400" dirty="0" smtClean="0"/>
              <a:t> </a:t>
            </a:r>
            <a:r>
              <a:rPr lang="de-DE" sz="2400" dirty="0"/>
              <a:t>(„nach </a:t>
            </a:r>
            <a:r>
              <a:rPr lang="de-DE" sz="2400" dirty="0" smtClean="0"/>
              <a:t>mit Geduld  </a:t>
            </a:r>
            <a:r>
              <a:rPr lang="de-DE" sz="2400" dirty="0"/>
              <a:t>ertragenem Leiden“) </a:t>
            </a:r>
            <a:endParaRPr lang="de-DE" sz="2400" dirty="0" smtClean="0"/>
          </a:p>
          <a:p>
            <a:pPr marL="0" indent="0">
              <a:buNone/>
            </a:pPr>
            <a:r>
              <a:rPr lang="de-DE" sz="2400" dirty="0"/>
              <a:t/>
            </a:r>
            <a:br>
              <a:rPr lang="de-DE" sz="2400" dirty="0"/>
            </a:br>
            <a:r>
              <a:rPr lang="de-DE" sz="2400" b="1" dirty="0"/>
              <a:t>- </a:t>
            </a:r>
            <a:r>
              <a:rPr lang="de-DE" sz="2400" b="1" dirty="0" smtClean="0"/>
              <a:t>gehen lässt </a:t>
            </a:r>
            <a:r>
              <a:rPr lang="de-DE" sz="2400" dirty="0" smtClean="0"/>
              <a:t>- im </a:t>
            </a:r>
            <a:r>
              <a:rPr lang="de-DE" sz="2400" dirty="0"/>
              <a:t>hohen Alter  </a:t>
            </a:r>
            <a:r>
              <a:rPr lang="de-DE" sz="2400" dirty="0" smtClean="0"/>
              <a:t/>
            </a:r>
            <a:br>
              <a:rPr lang="de-DE" sz="2400" dirty="0" smtClean="0"/>
            </a:br>
            <a:r>
              <a:rPr lang="de-DE" sz="2400" dirty="0" smtClean="0"/>
              <a:t> („</a:t>
            </a:r>
            <a:r>
              <a:rPr lang="de-DE" sz="2400" dirty="0"/>
              <a:t>nach einem erfüllten Leben</a:t>
            </a:r>
            <a:r>
              <a:rPr lang="de-DE" sz="2400" dirty="0" smtClean="0"/>
              <a:t>“)</a:t>
            </a:r>
          </a:p>
        </p:txBody>
      </p:sp>
      <p:sp>
        <p:nvSpPr>
          <p:cNvPr id="13" name="Titel 3"/>
          <p:cNvSpPr txBox="1">
            <a:spLocks/>
          </p:cNvSpPr>
          <p:nvPr/>
        </p:nvSpPr>
        <p:spPr>
          <a:xfrm>
            <a:off x="518492" y="384993"/>
            <a:ext cx="82296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dirty="0" smtClean="0"/>
              <a:t>Über den Tod sprechen, der Menschen </a:t>
            </a:r>
            <a:br>
              <a:rPr lang="de-DE" dirty="0" smtClean="0"/>
            </a:br>
            <a:r>
              <a:rPr lang="de-DE" dirty="0" smtClean="0"/>
              <a:t>endgültig aus dem Leben</a:t>
            </a:r>
            <a:endParaRPr lang="de-DE" dirty="0"/>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550" y="1956219"/>
            <a:ext cx="2339430" cy="131593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995" y="4883399"/>
            <a:ext cx="2339430" cy="1489437"/>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550" y="3203689"/>
            <a:ext cx="2339430" cy="1679710"/>
          </a:xfrm>
          <a:prstGeom prst="rect">
            <a:avLst/>
          </a:prstGeom>
        </p:spPr>
      </p:pic>
    </p:spTree>
    <p:extLst>
      <p:ext uri="{BB962C8B-B14F-4D97-AF65-F5344CB8AC3E}">
        <p14:creationId xmlns:p14="http://schemas.microsoft.com/office/powerpoint/2010/main" val="30030005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55260" y="1484784"/>
            <a:ext cx="8049188" cy="5184576"/>
          </a:xfrm>
        </p:spPr>
        <p:txBody>
          <a:bodyPr>
            <a:noAutofit/>
          </a:bodyPr>
          <a:lstStyle/>
          <a:p>
            <a:r>
              <a:rPr lang="de-DE" sz="2000" dirty="0"/>
              <a:t>Erklären Sie </a:t>
            </a:r>
            <a:r>
              <a:rPr lang="de-DE" sz="2000" dirty="0" smtClean="0"/>
              <a:t>dem </a:t>
            </a:r>
            <a:r>
              <a:rPr lang="de-DE" sz="2000" dirty="0"/>
              <a:t>Kind, wie es jetzt weitergeht, </a:t>
            </a:r>
            <a:r>
              <a:rPr lang="de-DE" sz="2000" dirty="0" smtClean="0"/>
              <a:t/>
            </a:r>
            <a:br>
              <a:rPr lang="de-DE" sz="2000" dirty="0" smtClean="0"/>
            </a:br>
            <a:r>
              <a:rPr lang="de-DE" sz="2000" dirty="0" smtClean="0"/>
              <a:t>was </a:t>
            </a:r>
            <a:r>
              <a:rPr lang="de-DE" sz="2000" dirty="0"/>
              <a:t>als Nächstes gemacht wird.</a:t>
            </a:r>
          </a:p>
          <a:p>
            <a:r>
              <a:rPr lang="de-DE" sz="2000" dirty="0"/>
              <a:t>Sprechen Sie mit  dem Kind über das Abschiednehmen </a:t>
            </a:r>
          </a:p>
          <a:p>
            <a:r>
              <a:rPr lang="de-DE" sz="2000" dirty="0"/>
              <a:t>Geben Sie dem  Kind die Möglichkeit, etwas zu tun </a:t>
            </a:r>
            <a:r>
              <a:rPr lang="de-DE" sz="2000" dirty="0" smtClean="0"/>
              <a:t/>
            </a:r>
            <a:br>
              <a:rPr lang="de-DE" sz="2000" dirty="0" smtClean="0"/>
            </a:br>
            <a:r>
              <a:rPr lang="de-DE" sz="2000" dirty="0" smtClean="0"/>
              <a:t>(</a:t>
            </a:r>
            <a:r>
              <a:rPr lang="de-DE" sz="2000" dirty="0"/>
              <a:t>z.B. Kerze aufstellen etc.). </a:t>
            </a:r>
            <a:endParaRPr lang="de-DE" sz="2000" dirty="0" smtClean="0"/>
          </a:p>
          <a:p>
            <a:r>
              <a:rPr lang="de-DE" sz="2000" dirty="0" smtClean="0"/>
              <a:t>Versichern </a:t>
            </a:r>
            <a:r>
              <a:rPr lang="de-DE" sz="2000" dirty="0"/>
              <a:t>Sie </a:t>
            </a:r>
            <a:r>
              <a:rPr lang="de-DE" sz="2000" dirty="0" smtClean="0"/>
              <a:t> dem </a:t>
            </a:r>
            <a:r>
              <a:rPr lang="de-DE" sz="2000" dirty="0"/>
              <a:t>Kind, dass Sie für es da sind und dass Sie es gemeinsam schaffen werden, mit dem Ereignis umzugehen</a:t>
            </a:r>
            <a:r>
              <a:rPr lang="de-DE" sz="2000" dirty="0" smtClean="0"/>
              <a:t>.</a:t>
            </a:r>
          </a:p>
          <a:p>
            <a:r>
              <a:rPr lang="de-DE" sz="2000" dirty="0" smtClean="0"/>
              <a:t>Geben </a:t>
            </a:r>
            <a:r>
              <a:rPr lang="de-DE" sz="2000" dirty="0"/>
              <a:t>Sie </a:t>
            </a:r>
            <a:r>
              <a:rPr lang="de-DE" sz="2000" dirty="0" smtClean="0"/>
              <a:t>dem Kind </a:t>
            </a:r>
            <a:r>
              <a:rPr lang="de-DE" sz="2000" dirty="0"/>
              <a:t>die Erlaubnis, zu spielen, zu toben oder etwas anderes zu machen, was das Kind gerne machen möchte</a:t>
            </a:r>
            <a:r>
              <a:rPr lang="de-DE" sz="2000" dirty="0" smtClean="0"/>
              <a:t>.</a:t>
            </a:r>
          </a:p>
          <a:p>
            <a:r>
              <a:rPr lang="de-DE" sz="2000" dirty="0" smtClean="0"/>
              <a:t>Sprechen </a:t>
            </a:r>
            <a:r>
              <a:rPr lang="de-DE" sz="2000" dirty="0"/>
              <a:t>Sie bei Gelegenheit auch darüber, was mit den Verstorbenen geschieht (z.B. Aufbahrung) und wohin sie kommen (Beerdigung / Friedhof</a:t>
            </a:r>
            <a:r>
              <a:rPr lang="de-DE" sz="2000" dirty="0" smtClean="0"/>
              <a:t>).</a:t>
            </a:r>
          </a:p>
          <a:p>
            <a:r>
              <a:rPr lang="de-DE" sz="2000" dirty="0" smtClean="0"/>
              <a:t>Es </a:t>
            </a:r>
            <a:r>
              <a:rPr lang="de-DE" sz="2000" dirty="0"/>
              <a:t>kann hilfreich sein, dass Sie </a:t>
            </a:r>
            <a:r>
              <a:rPr lang="de-DE" sz="2000" dirty="0" smtClean="0"/>
              <a:t>dem </a:t>
            </a:r>
            <a:r>
              <a:rPr lang="de-DE" sz="2000" dirty="0"/>
              <a:t>Kind beschreiben, dass es sowohl Körper </a:t>
            </a:r>
            <a:r>
              <a:rPr lang="de-DE" sz="2000" dirty="0" smtClean="0"/>
              <a:t>und </a:t>
            </a:r>
            <a:r>
              <a:rPr lang="de-DE" sz="2000" dirty="0"/>
              <a:t>Seele </a:t>
            </a:r>
            <a:r>
              <a:rPr lang="de-DE" sz="2000" dirty="0" smtClean="0"/>
              <a:t>gibt. Was das bedeutet, </a:t>
            </a:r>
            <a:r>
              <a:rPr lang="de-DE" sz="2000" dirty="0"/>
              <a:t>können Sie anhand Ihrer </a:t>
            </a:r>
            <a:r>
              <a:rPr lang="de-DE" sz="2000" dirty="0" smtClean="0"/>
              <a:t>eigenen </a:t>
            </a:r>
            <a:r>
              <a:rPr lang="de-DE" sz="2000" dirty="0"/>
              <a:t>religiösen Einstellung erklären. Fragen Sie </a:t>
            </a:r>
            <a:r>
              <a:rPr lang="de-DE" sz="2000" dirty="0" smtClean="0"/>
              <a:t>das </a:t>
            </a:r>
            <a:r>
              <a:rPr lang="de-DE" sz="2000" dirty="0"/>
              <a:t>Kind, was es selbst darüber denkt</a:t>
            </a:r>
            <a:r>
              <a:rPr lang="de-DE" sz="2000" dirty="0" smtClean="0"/>
              <a:t>.</a:t>
            </a:r>
          </a:p>
        </p:txBody>
      </p:sp>
      <p:sp>
        <p:nvSpPr>
          <p:cNvPr id="5" name="Titel 1"/>
          <p:cNvSpPr>
            <a:spLocks noGrp="1"/>
          </p:cNvSpPr>
          <p:nvPr>
            <p:ph type="title"/>
          </p:nvPr>
        </p:nvSpPr>
        <p:spPr>
          <a:xfrm>
            <a:off x="457200" y="274638"/>
            <a:ext cx="8229600" cy="1143000"/>
          </a:xfrm>
        </p:spPr>
        <p:txBody>
          <a:bodyPr/>
          <a:lstStyle/>
          <a:p>
            <a:pPr algn="l"/>
            <a:r>
              <a:rPr lang="de-DE" dirty="0" smtClean="0"/>
              <a:t>„Akutes“ Sprechen über den Tod</a:t>
            </a:r>
            <a:endParaRPr lang="de-DE"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481" y="1196752"/>
            <a:ext cx="1512168" cy="115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7281556" y="2380208"/>
            <a:ext cx="1728018" cy="307778"/>
          </a:xfrm>
          <a:prstGeom prst="rect">
            <a:avLst/>
          </a:prstGeom>
          <a:noFill/>
        </p:spPr>
        <p:txBody>
          <a:bodyPr wrap="square" rtlCol="0">
            <a:spAutoFit/>
          </a:bodyPr>
          <a:lstStyle/>
          <a:p>
            <a:pPr algn="r"/>
            <a:r>
              <a:rPr lang="de-DE" sz="1400" dirty="0" smtClean="0">
                <a:solidFill>
                  <a:schemeClr val="accent4">
                    <a:lumMod val="75000"/>
                  </a:schemeClr>
                </a:solidFill>
              </a:rPr>
              <a:t>Abschied von Rune</a:t>
            </a:r>
            <a:endParaRPr lang="de-DE" sz="1400" dirty="0">
              <a:solidFill>
                <a:schemeClr val="accent4">
                  <a:lumMod val="75000"/>
                </a:schemeClr>
              </a:solidFill>
            </a:endParaRPr>
          </a:p>
        </p:txBody>
      </p:sp>
    </p:spTree>
    <p:extLst>
      <p:ext uri="{BB962C8B-B14F-4D97-AF65-F5344CB8AC3E}">
        <p14:creationId xmlns:p14="http://schemas.microsoft.com/office/powerpoint/2010/main" val="1150022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1772816"/>
            <a:ext cx="7632848" cy="4680520"/>
          </a:xfrm>
        </p:spPr>
        <p:txBody>
          <a:bodyPr>
            <a:noAutofit/>
          </a:bodyPr>
          <a:lstStyle/>
          <a:p>
            <a:r>
              <a:rPr lang="de-DE" sz="2000" dirty="0" smtClean="0"/>
              <a:t>Sprechen Sie mit dem Kind darüber, </a:t>
            </a:r>
            <a:br>
              <a:rPr lang="de-DE" sz="2000" dirty="0" smtClean="0"/>
            </a:br>
            <a:r>
              <a:rPr lang="de-DE" sz="2000" dirty="0" smtClean="0"/>
              <a:t>wie es möglich sein kann, </a:t>
            </a:r>
            <a:br>
              <a:rPr lang="de-DE" sz="2000" dirty="0" smtClean="0"/>
            </a:br>
            <a:r>
              <a:rPr lang="de-DE" sz="2000" dirty="0" smtClean="0"/>
              <a:t>dass </a:t>
            </a:r>
            <a:r>
              <a:rPr lang="de-DE" sz="2000" dirty="0"/>
              <a:t>es ein Leben nach dem Tod gibt, </a:t>
            </a:r>
            <a:r>
              <a:rPr lang="de-DE" sz="2000" dirty="0" smtClean="0"/>
              <a:t/>
            </a:r>
            <a:br>
              <a:rPr lang="de-DE" sz="2000" dirty="0" smtClean="0"/>
            </a:br>
            <a:r>
              <a:rPr lang="de-DE" sz="2000" dirty="0" smtClean="0"/>
              <a:t>obwohl </a:t>
            </a:r>
            <a:r>
              <a:rPr lang="de-DE" sz="2000" dirty="0"/>
              <a:t>doch mit dem Tod alles aus zu sein scheint? </a:t>
            </a:r>
            <a:r>
              <a:rPr lang="de-DE" sz="2000" dirty="0" smtClean="0"/>
              <a:t/>
            </a:r>
            <a:br>
              <a:rPr lang="de-DE" sz="2000" dirty="0" smtClean="0"/>
            </a:br>
            <a:r>
              <a:rPr lang="de-DE" sz="2000" dirty="0" smtClean="0"/>
              <a:t>Zum Beispiel </a:t>
            </a:r>
            <a:r>
              <a:rPr lang="de-DE" sz="2000" dirty="0"/>
              <a:t>mit </a:t>
            </a:r>
            <a:r>
              <a:rPr lang="de-DE" sz="2000" dirty="0" smtClean="0"/>
              <a:t>Bildern aus </a:t>
            </a:r>
            <a:r>
              <a:rPr lang="de-DE" sz="2000" dirty="0"/>
              <a:t>der </a:t>
            </a:r>
            <a:r>
              <a:rPr lang="de-DE" sz="2000" dirty="0" smtClean="0"/>
              <a:t>Natur:</a:t>
            </a:r>
            <a:br>
              <a:rPr lang="de-DE" sz="2000" dirty="0" smtClean="0"/>
            </a:br>
            <a:r>
              <a:rPr lang="de-DE" sz="2000" dirty="0" smtClean="0"/>
              <a:t>Die </a:t>
            </a:r>
            <a:r>
              <a:rPr lang="de-DE" sz="2000" dirty="0"/>
              <a:t>Raupe und der </a:t>
            </a:r>
            <a:r>
              <a:rPr lang="de-DE" sz="2000" dirty="0" smtClean="0"/>
              <a:t>Schmetterling. </a:t>
            </a:r>
            <a:br>
              <a:rPr lang="de-DE" sz="2000" dirty="0" smtClean="0"/>
            </a:br>
            <a:r>
              <a:rPr lang="de-DE" sz="2000" dirty="0" smtClean="0"/>
              <a:t>Die </a:t>
            </a:r>
            <a:r>
              <a:rPr lang="de-DE" sz="2000" dirty="0"/>
              <a:t>Raupe verwandelt sich in einen Schmetterling. Von der Raupe bleibt nur die Hülle. Der bunte Schmetterling fliegt davon</a:t>
            </a:r>
            <a:r>
              <a:rPr lang="de-DE" sz="2000" dirty="0" smtClean="0"/>
              <a:t>.</a:t>
            </a:r>
          </a:p>
          <a:p>
            <a:r>
              <a:rPr lang="de-DE" sz="2000" dirty="0" smtClean="0"/>
              <a:t>Akzeptieren Sie </a:t>
            </a:r>
            <a:r>
              <a:rPr lang="de-DE" sz="2000" dirty="0"/>
              <a:t>es, wenn </a:t>
            </a:r>
            <a:r>
              <a:rPr lang="de-DE" sz="2000" dirty="0" smtClean="0"/>
              <a:t>das Kind </a:t>
            </a:r>
            <a:r>
              <a:rPr lang="de-DE" sz="2000" dirty="0"/>
              <a:t>trotz des Todesfalles möglichst bald wieder vertraute Dinge machen </a:t>
            </a:r>
            <a:r>
              <a:rPr lang="de-DE" sz="2000" dirty="0" smtClean="0"/>
              <a:t>möchte. Kinder </a:t>
            </a:r>
            <a:r>
              <a:rPr lang="de-DE" sz="2000" dirty="0"/>
              <a:t>brauchen Distanz und vertraute Abläufe</a:t>
            </a:r>
            <a:r>
              <a:rPr lang="de-DE" sz="2000" dirty="0" smtClean="0"/>
              <a:t>.</a:t>
            </a:r>
          </a:p>
          <a:p>
            <a:r>
              <a:rPr lang="de-DE" sz="2000" dirty="0" smtClean="0"/>
              <a:t>Informieren </a:t>
            </a:r>
            <a:r>
              <a:rPr lang="de-DE" sz="2000" dirty="0"/>
              <a:t>Sie die Schule bzw. den Kindergarten über das Ereignis. </a:t>
            </a:r>
            <a:endParaRPr lang="de-DE" sz="2000" dirty="0" smtClean="0"/>
          </a:p>
          <a:p>
            <a:r>
              <a:rPr lang="de-DE" sz="2000" dirty="0" smtClean="0"/>
              <a:t>Denken </a:t>
            </a:r>
            <a:r>
              <a:rPr lang="de-DE" sz="2000" dirty="0"/>
              <a:t>Sie an die wichtigen Grundbedürfnisse wie Essen, Trinken, Bewegung und Schlaf. </a:t>
            </a:r>
          </a:p>
        </p:txBody>
      </p:sp>
      <p:sp>
        <p:nvSpPr>
          <p:cNvPr id="4" name="Titel 1"/>
          <p:cNvSpPr>
            <a:spLocks noGrp="1"/>
          </p:cNvSpPr>
          <p:nvPr>
            <p:ph type="title"/>
          </p:nvPr>
        </p:nvSpPr>
        <p:spPr>
          <a:xfrm>
            <a:off x="457200" y="274638"/>
            <a:ext cx="8229600" cy="1143000"/>
          </a:xfrm>
        </p:spPr>
        <p:txBody>
          <a:bodyPr/>
          <a:lstStyle/>
          <a:p>
            <a:pPr algn="l"/>
            <a:r>
              <a:rPr lang="de-DE" dirty="0" smtClean="0"/>
              <a:t>„Akutes“ Sprechen über den Tod</a:t>
            </a:r>
            <a:endParaRPr lang="de-DE"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583162"/>
            <a:ext cx="2106935" cy="158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444207" y="3169464"/>
            <a:ext cx="2242593" cy="307777"/>
          </a:xfrm>
          <a:prstGeom prst="rect">
            <a:avLst/>
          </a:prstGeom>
          <a:noFill/>
        </p:spPr>
        <p:txBody>
          <a:bodyPr wrap="square" rtlCol="0">
            <a:spAutoFit/>
          </a:bodyPr>
          <a:lstStyle/>
          <a:p>
            <a:pPr algn="r"/>
            <a:r>
              <a:rPr lang="de-DE" sz="1400" dirty="0" smtClean="0">
                <a:solidFill>
                  <a:schemeClr val="accent4">
                    <a:lumMod val="75000"/>
                  </a:schemeClr>
                </a:solidFill>
              </a:rPr>
              <a:t>  Abschied von Rune</a:t>
            </a:r>
            <a:endParaRPr lang="de-DE" sz="1400" dirty="0">
              <a:solidFill>
                <a:schemeClr val="accent4">
                  <a:lumMod val="75000"/>
                </a:schemeClr>
              </a:solidFill>
            </a:endParaRPr>
          </a:p>
        </p:txBody>
      </p:sp>
    </p:spTree>
    <p:extLst>
      <p:ext uri="{BB962C8B-B14F-4D97-AF65-F5344CB8AC3E}">
        <p14:creationId xmlns:p14="http://schemas.microsoft.com/office/powerpoint/2010/main" val="2656323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latin typeface="+mn-lt"/>
              </a:rPr>
              <a:t>Erklärungen, die nicht hilfreich sind:</a:t>
            </a:r>
            <a:endParaRPr lang="de-DE" dirty="0">
              <a:latin typeface="+mn-lt"/>
            </a:endParaRPr>
          </a:p>
        </p:txBody>
      </p:sp>
      <p:sp>
        <p:nvSpPr>
          <p:cNvPr id="3" name="Inhaltsplatzhalter 2"/>
          <p:cNvSpPr>
            <a:spLocks noGrp="1"/>
          </p:cNvSpPr>
          <p:nvPr>
            <p:ph idx="1"/>
          </p:nvPr>
        </p:nvSpPr>
        <p:spPr/>
        <p:txBody>
          <a:bodyPr>
            <a:normAutofit/>
          </a:bodyPr>
          <a:lstStyle/>
          <a:p>
            <a:r>
              <a:rPr lang="de-DE" altLang="de-DE" sz="2400" dirty="0"/>
              <a:t>„Opa ist auf eine lange Reise gegangen.“</a:t>
            </a:r>
          </a:p>
          <a:p>
            <a:r>
              <a:rPr lang="de-DE" altLang="de-DE" sz="2400" dirty="0"/>
              <a:t>„Oma ist eingeschlafen.“</a:t>
            </a:r>
          </a:p>
          <a:p>
            <a:r>
              <a:rPr lang="de-DE" altLang="de-DE" sz="2400" dirty="0"/>
              <a:t>„Der liebe Gott hat Eric zu sich geholt, weil er ihn so lieb hatte.“</a:t>
            </a:r>
          </a:p>
          <a:p>
            <a:r>
              <a:rPr lang="de-DE" altLang="de-DE" sz="2400" dirty="0" smtClean="0"/>
              <a:t>„Tante Anna </a:t>
            </a:r>
            <a:r>
              <a:rPr lang="de-DE" altLang="de-DE" sz="2400" dirty="0"/>
              <a:t>ist gestorben, weil sie krank war.“ </a:t>
            </a:r>
          </a:p>
          <a:p>
            <a:r>
              <a:rPr lang="de-DE" sz="2400" dirty="0" smtClean="0"/>
              <a:t>…</a:t>
            </a:r>
            <a:endParaRPr lang="de-DE" sz="2400" dirty="0"/>
          </a:p>
        </p:txBody>
      </p:sp>
      <p:sp>
        <p:nvSpPr>
          <p:cNvPr id="4" name="Rectangle 1027"/>
          <p:cNvSpPr txBox="1">
            <a:spLocks noChangeArrowheads="1"/>
          </p:cNvSpPr>
          <p:nvPr/>
        </p:nvSpPr>
        <p:spPr>
          <a:xfrm>
            <a:off x="990600" y="2590800"/>
            <a:ext cx="7467600" cy="3886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e-DE" altLang="de-DE"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919" y="3817471"/>
            <a:ext cx="1791072" cy="143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542053" y="5270335"/>
            <a:ext cx="1817938" cy="307777"/>
          </a:xfrm>
          <a:prstGeom prst="rect">
            <a:avLst/>
          </a:prstGeom>
          <a:noFill/>
        </p:spPr>
        <p:txBody>
          <a:bodyPr wrap="square" rtlCol="0">
            <a:spAutoFit/>
          </a:bodyPr>
          <a:lstStyle/>
          <a:p>
            <a:r>
              <a:rPr lang="de-DE" sz="1400" dirty="0" smtClean="0">
                <a:solidFill>
                  <a:schemeClr val="accent6">
                    <a:lumMod val="75000"/>
                  </a:schemeClr>
                </a:solidFill>
              </a:rPr>
              <a:t>  Abschied von Rune</a:t>
            </a:r>
            <a:endParaRPr lang="de-DE" sz="1400" dirty="0">
              <a:solidFill>
                <a:schemeClr val="accent6">
                  <a:lumMod val="75000"/>
                </a:schemeClr>
              </a:solidFill>
            </a:endParaRPr>
          </a:p>
        </p:txBody>
      </p:sp>
    </p:spTree>
    <p:extLst>
      <p:ext uri="{BB962C8B-B14F-4D97-AF65-F5344CB8AC3E}">
        <p14:creationId xmlns:p14="http://schemas.microsoft.com/office/powerpoint/2010/main" val="3074149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Literatur-Tipps</a:t>
            </a:r>
            <a:endParaRPr lang="de-DE" dirty="0"/>
          </a:p>
        </p:txBody>
      </p:sp>
      <p:sp>
        <p:nvSpPr>
          <p:cNvPr id="3" name="Inhaltsplatzhalter 2"/>
          <p:cNvSpPr>
            <a:spLocks noGrp="1"/>
          </p:cNvSpPr>
          <p:nvPr>
            <p:ph idx="1"/>
          </p:nvPr>
        </p:nvSpPr>
        <p:spPr/>
        <p:txBody>
          <a:bodyPr>
            <a:normAutofit fontScale="47500" lnSpcReduction="20000"/>
          </a:bodyPr>
          <a:lstStyle/>
          <a:p>
            <a:r>
              <a:rPr lang="de-DE" b="1" dirty="0"/>
              <a:t>Eckart</a:t>
            </a:r>
            <a:r>
              <a:rPr lang="de-DE" dirty="0"/>
              <a:t>, Jo (2012): Kinder und Trauma: Was Kinder brauchen, die einen Unfall, einen Todesfall, eine Katastrophe, Trennung, Missbrauch oder Mobbing erlebt haben. 2. Auflage, Heidelberg: V&amp;R. </a:t>
            </a:r>
            <a:endParaRPr lang="de-DE" b="1" dirty="0" smtClean="0"/>
          </a:p>
          <a:p>
            <a:r>
              <a:rPr lang="de-DE" b="1" dirty="0" smtClean="0"/>
              <a:t>Fuchs-</a:t>
            </a:r>
            <a:r>
              <a:rPr lang="de-DE" b="1" dirty="0" err="1" smtClean="0"/>
              <a:t>Hernstege</a:t>
            </a:r>
            <a:r>
              <a:rPr lang="de-DE" dirty="0"/>
              <a:t>, Tanja (2009): Tod, wir kennen deinen Stachel: Abschied von Jonas. München: </a:t>
            </a:r>
            <a:r>
              <a:rPr lang="de-DE" dirty="0" err="1"/>
              <a:t>Ariston</a:t>
            </a:r>
            <a:r>
              <a:rPr lang="de-DE" dirty="0"/>
              <a:t>.  </a:t>
            </a:r>
          </a:p>
          <a:p>
            <a:r>
              <a:rPr lang="de-DE" b="1" dirty="0" err="1"/>
              <a:t>Haagen</a:t>
            </a:r>
            <a:r>
              <a:rPr lang="de-DE" dirty="0"/>
              <a:t>, Irmgard/ Möller, Birgit (2013): Sterben und Tod im Familienleben: Beratung und Therapie von Angehörigen von Sterbenskranken. Göttingen: </a:t>
            </a:r>
            <a:r>
              <a:rPr lang="de-DE" dirty="0" err="1"/>
              <a:t>Hogrefe</a:t>
            </a:r>
            <a:r>
              <a:rPr lang="de-DE" dirty="0"/>
              <a:t>.</a:t>
            </a:r>
          </a:p>
          <a:p>
            <a:r>
              <a:rPr lang="de-DE" b="1" dirty="0" err="1"/>
              <a:t>Kißgen</a:t>
            </a:r>
            <a:r>
              <a:rPr lang="de-DE" dirty="0"/>
              <a:t>, Rüdiger et al. (2012): Trennung, Tod und Trauer in den ersten Lebens-jahren: Begleitung und Beratung von Kindern und Eltern. Stuttgart: Klett Cotta. </a:t>
            </a:r>
          </a:p>
          <a:p>
            <a:r>
              <a:rPr lang="de-DE" b="1" dirty="0"/>
              <a:t>Krause</a:t>
            </a:r>
            <a:r>
              <a:rPr lang="de-DE" dirty="0"/>
              <a:t>, Katharina (2013): Trauer in der Grundschule: Der Umgang mit trauernden Kindern im Schulalltag. Hamburg: DA. </a:t>
            </a:r>
          </a:p>
          <a:p>
            <a:r>
              <a:rPr lang="de-DE" b="1" dirty="0" err="1"/>
              <a:t>Kuschke</a:t>
            </a:r>
            <a:r>
              <a:rPr lang="de-DE" dirty="0"/>
              <a:t>, Gabriele (2014): Hilf mir, wenn ich traurig bin: Trauerarbeit mit Kindern und Jugendlichen. Hamburg: DA. </a:t>
            </a:r>
          </a:p>
          <a:p>
            <a:r>
              <a:rPr lang="de-DE" b="1" dirty="0"/>
              <a:t>Lohaus</a:t>
            </a:r>
            <a:r>
              <a:rPr lang="de-DE" dirty="0"/>
              <a:t>, Arnold (2011): Gesundheit und Krankheit aus der Sicht von Kindern. Göttingen: </a:t>
            </a:r>
            <a:r>
              <a:rPr lang="de-DE" dirty="0" err="1"/>
              <a:t>Hogrefe</a:t>
            </a:r>
            <a:r>
              <a:rPr lang="de-DE" dirty="0"/>
              <a:t>. </a:t>
            </a:r>
          </a:p>
          <a:p>
            <a:r>
              <a:rPr lang="de-DE" b="1" dirty="0" err="1"/>
              <a:t>Pinquart</a:t>
            </a:r>
            <a:r>
              <a:rPr lang="de-DE" dirty="0"/>
              <a:t>, Martin (2013): Wenn Kinder und Jugendliche körperlich chronisch krank sind: Psychische und soziale Entwicklung, Prävention, Intervention. Wiesbaden et al.: Springer. </a:t>
            </a:r>
          </a:p>
          <a:p>
            <a:r>
              <a:rPr lang="de-DE" b="1" dirty="0"/>
              <a:t>Sammer</a:t>
            </a:r>
            <a:r>
              <a:rPr lang="de-DE" dirty="0"/>
              <a:t>, Ulrike (2014): Verlust, Trauer und neue Freude: Wie Abschiednehmen gelingt. Stuttgart: Klett Cotta. </a:t>
            </a:r>
            <a:endParaRPr lang="de-DE" dirty="0" smtClean="0"/>
          </a:p>
          <a:p>
            <a:r>
              <a:rPr lang="de-DE" dirty="0" smtClean="0">
                <a:hlinkClick r:id="rId2"/>
              </a:rPr>
              <a:t>www.kindertrauer.info</a:t>
            </a:r>
            <a:endParaRPr lang="de-DE" dirty="0" smtClean="0"/>
          </a:p>
          <a:p>
            <a:r>
              <a:rPr lang="de-DE" dirty="0">
                <a:solidFill>
                  <a:schemeClr val="accent1">
                    <a:lumMod val="50000"/>
                  </a:schemeClr>
                </a:solidFill>
                <a:hlinkClick r:id="rId3"/>
              </a:rPr>
              <a:t>http://www.uniklinik-freiburg.de/fileadmin/mediapool/09_zentren/cccf/pdf/sonstige/Literaturempfehlungen.pdf</a:t>
            </a:r>
            <a:endParaRPr lang="de-DE" dirty="0">
              <a:solidFill>
                <a:schemeClr val="accent1">
                  <a:lumMod val="50000"/>
                </a:schemeClr>
              </a:solidFill>
            </a:endParaRPr>
          </a:p>
          <a:p>
            <a:r>
              <a:rPr lang="de-DE" dirty="0">
                <a:solidFill>
                  <a:schemeClr val="accent1">
                    <a:lumMod val="50000"/>
                  </a:schemeClr>
                </a:solidFill>
                <a:hlinkClick r:id="rId4"/>
              </a:rPr>
              <a:t>http://www.bücherkinder.de/</a:t>
            </a:r>
            <a:r>
              <a:rPr lang="de-DE" dirty="0" err="1">
                <a:solidFill>
                  <a:schemeClr val="accent1">
                    <a:lumMod val="50000"/>
                  </a:schemeClr>
                </a:solidFill>
                <a:hlinkClick r:id="rId4"/>
              </a:rPr>
              <a:t>liste_thema.php?id</a:t>
            </a:r>
            <a:r>
              <a:rPr lang="de-DE" dirty="0">
                <a:solidFill>
                  <a:schemeClr val="accent1">
                    <a:lumMod val="50000"/>
                  </a:schemeClr>
                </a:solidFill>
                <a:hlinkClick r:id="rId4"/>
              </a:rPr>
              <a:t>=44</a:t>
            </a:r>
            <a:endParaRPr lang="de-DE" dirty="0">
              <a:solidFill>
                <a:schemeClr val="accent1">
                  <a:lumMod val="50000"/>
                </a:schemeClr>
              </a:solidFill>
            </a:endParaRPr>
          </a:p>
          <a:p>
            <a:endParaRPr lang="de-DE" dirty="0"/>
          </a:p>
          <a:p>
            <a:endParaRPr lang="de-DE" dirty="0"/>
          </a:p>
        </p:txBody>
      </p:sp>
    </p:spTree>
    <p:extLst>
      <p:ext uri="{BB962C8B-B14F-4D97-AF65-F5344CB8AC3E}">
        <p14:creationId xmlns:p14="http://schemas.microsoft.com/office/powerpoint/2010/main" val="129761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692696"/>
            <a:ext cx="8352928" cy="5909310"/>
          </a:xfrm>
          <a:prstGeom prst="rect">
            <a:avLst/>
          </a:prstGeom>
          <a:noFill/>
        </p:spPr>
        <p:txBody>
          <a:bodyPr wrap="square" rtlCol="0">
            <a:spAutoFit/>
          </a:bodyPr>
          <a:lstStyle/>
          <a:p>
            <a:r>
              <a:rPr lang="de-DE" sz="2400" b="1" dirty="0">
                <a:solidFill>
                  <a:schemeClr val="tx1">
                    <a:lumMod val="50000"/>
                    <a:lumOff val="50000"/>
                  </a:schemeClr>
                </a:solidFill>
              </a:rPr>
              <a:t>Bildquellen</a:t>
            </a:r>
            <a:r>
              <a:rPr lang="de-DE" sz="2400" b="1" dirty="0" smtClean="0">
                <a:solidFill>
                  <a:schemeClr val="tx1">
                    <a:lumMod val="50000"/>
                    <a:lumOff val="50000"/>
                  </a:schemeClr>
                </a:solidFill>
              </a:rPr>
              <a:t>:</a:t>
            </a:r>
          </a:p>
          <a:p>
            <a:endParaRPr lang="de-DE" sz="2400" b="1" dirty="0">
              <a:solidFill>
                <a:schemeClr val="tx1">
                  <a:lumMod val="50000"/>
                  <a:lumOff val="50000"/>
                </a:schemeClr>
              </a:solidFill>
            </a:endParaRPr>
          </a:p>
          <a:p>
            <a:r>
              <a:rPr lang="de-DE" sz="1100" u="sng" dirty="0">
                <a:solidFill>
                  <a:schemeClr val="tx1">
                    <a:lumMod val="50000"/>
                    <a:lumOff val="50000"/>
                  </a:schemeClr>
                </a:solidFill>
                <a:hlinkClick r:id="rId2"/>
              </a:rPr>
              <a:t>Folie 1: http://multimedia.knv.de/cover/06/99/97/0699970000001Z.jpg</a:t>
            </a:r>
            <a:endParaRPr lang="de-DE" sz="1100" u="sng" dirty="0">
              <a:solidFill>
                <a:schemeClr val="tx1">
                  <a:lumMod val="50000"/>
                  <a:lumOff val="50000"/>
                </a:schemeClr>
              </a:solidFill>
            </a:endParaRPr>
          </a:p>
          <a:p>
            <a:r>
              <a:rPr lang="de-DE" sz="1100" u="sng" dirty="0" smtClean="0">
                <a:solidFill>
                  <a:schemeClr val="tx1">
                    <a:lumMod val="50000"/>
                    <a:lumOff val="50000"/>
                  </a:schemeClr>
                </a:solidFill>
              </a:rPr>
              <a:t>Folien </a:t>
            </a:r>
            <a:r>
              <a:rPr lang="de-DE" sz="1100" u="sng" dirty="0">
                <a:solidFill>
                  <a:schemeClr val="tx1">
                    <a:lumMod val="50000"/>
                    <a:lumOff val="50000"/>
                  </a:schemeClr>
                </a:solidFill>
              </a:rPr>
              <a:t>3,11: </a:t>
            </a:r>
            <a:r>
              <a:rPr lang="de-DE" sz="1100" u="sng" dirty="0">
                <a:solidFill>
                  <a:schemeClr val="tx1">
                    <a:lumMod val="50000"/>
                    <a:lumOff val="50000"/>
                  </a:schemeClr>
                </a:solidFill>
                <a:hlinkClick r:id="rId3"/>
              </a:rPr>
              <a:t>http://de.travello.com/f/p/2008/01/13/19458.l.jpg</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4"/>
              </a:rPr>
              <a:t>http://www.wdr2.de/service/sarg100_v-ARDFotogalerie.jpg</a:t>
            </a:r>
            <a:endParaRPr lang="de-DE" sz="1100" u="sng" dirty="0">
              <a:solidFill>
                <a:schemeClr val="tx1">
                  <a:lumMod val="50000"/>
                  <a:lumOff val="50000"/>
                </a:schemeClr>
              </a:solidFill>
            </a:endParaRPr>
          </a:p>
          <a:p>
            <a:r>
              <a:rPr lang="de-DE" sz="1100" dirty="0">
                <a:solidFill>
                  <a:schemeClr val="tx1">
                    <a:lumMod val="50000"/>
                    <a:lumOff val="50000"/>
                  </a:schemeClr>
                </a:solidFill>
                <a:hlinkClick r:id="rId5"/>
              </a:rPr>
              <a:t>http://cdn.c.photoshelter.com/img-get2/I0000oUv0e7xV.lI/fit%3D1000x750/San-</a:t>
            </a:r>
            <a:endParaRPr lang="de-DE" sz="1100" dirty="0">
              <a:solidFill>
                <a:schemeClr val="tx1">
                  <a:lumMod val="50000"/>
                  <a:lumOff val="50000"/>
                </a:schemeClr>
              </a:solidFill>
            </a:endParaRPr>
          </a:p>
          <a:p>
            <a:r>
              <a:rPr lang="de-DE" sz="1100" dirty="0">
                <a:solidFill>
                  <a:schemeClr val="tx1">
                    <a:lumMod val="50000"/>
                    <a:lumOff val="50000"/>
                  </a:schemeClr>
                </a:solidFill>
              </a:rPr>
              <a:t>Michele-cemetery-Venezia-ITA200403-8-2.jpg</a:t>
            </a:r>
          </a:p>
          <a:p>
            <a:r>
              <a:rPr lang="de-DE" sz="1100" u="sng" dirty="0" smtClean="0">
                <a:solidFill>
                  <a:schemeClr val="tx1">
                    <a:lumMod val="50000"/>
                    <a:lumOff val="50000"/>
                  </a:schemeClr>
                </a:solidFill>
                <a:hlinkClick r:id="rId6"/>
              </a:rPr>
              <a:t>Folie 4: https</a:t>
            </a:r>
            <a:r>
              <a:rPr lang="de-DE" sz="1100" u="sng" dirty="0">
                <a:solidFill>
                  <a:schemeClr val="tx1">
                    <a:lumMod val="50000"/>
                    <a:lumOff val="50000"/>
                  </a:schemeClr>
                </a:solidFill>
                <a:hlinkClick r:id="rId6"/>
              </a:rPr>
              <a:t>://www.uni-ulm.de/fileadmin/website_uni_ulm/nawi.inst.251/Didactics</a:t>
            </a:r>
            <a:r>
              <a:rPr lang="de-DE" sz="1100" u="sng" dirty="0" smtClean="0">
                <a:solidFill>
                  <a:schemeClr val="tx1">
                    <a:lumMod val="50000"/>
                    <a:lumOff val="50000"/>
                  </a:schemeClr>
                </a:solidFill>
                <a:hlinkClick r:id="rId6"/>
              </a:rPr>
              <a:t>/</a:t>
            </a:r>
          </a:p>
          <a:p>
            <a:r>
              <a:rPr lang="de-DE" sz="1100" u="sng" dirty="0" err="1" smtClean="0">
                <a:solidFill>
                  <a:schemeClr val="tx1">
                    <a:lumMod val="50000"/>
                    <a:lumOff val="50000"/>
                  </a:schemeClr>
                </a:solidFill>
                <a:hlinkClick r:id="rId6"/>
              </a:rPr>
              <a:t>Geschichte_der_Elektrochemie</a:t>
            </a:r>
            <a:r>
              <a:rPr lang="de-DE" sz="1100" u="sng" dirty="0" smtClean="0">
                <a:solidFill>
                  <a:schemeClr val="tx1">
                    <a:lumMod val="50000"/>
                    <a:lumOff val="50000"/>
                  </a:schemeClr>
                </a:solidFill>
                <a:hlinkClick r:id="rId6"/>
              </a:rPr>
              <a:t>/</a:t>
            </a:r>
            <a:r>
              <a:rPr lang="de-DE" sz="1100" u="sng" dirty="0" err="1" smtClean="0">
                <a:solidFill>
                  <a:schemeClr val="tx1">
                    <a:lumMod val="50000"/>
                    <a:lumOff val="50000"/>
                  </a:schemeClr>
                </a:solidFill>
                <a:hlinkClick r:id="rId6"/>
              </a:rPr>
              <a:t>images</a:t>
            </a:r>
            <a:r>
              <a:rPr lang="de-DE" sz="1100" u="sng" dirty="0" smtClean="0">
                <a:solidFill>
                  <a:schemeClr val="tx1">
                    <a:lumMod val="50000"/>
                    <a:lumOff val="50000"/>
                  </a:schemeClr>
                </a:solidFill>
                <a:hlinkClick r:id="rId6"/>
              </a:rPr>
              <a:t>/epicur.jpg</a:t>
            </a:r>
            <a:endParaRPr lang="de-DE" sz="1100" u="sng" dirty="0" smtClean="0">
              <a:solidFill>
                <a:schemeClr val="tx1">
                  <a:lumMod val="50000"/>
                  <a:lumOff val="50000"/>
                </a:schemeClr>
              </a:solidFill>
            </a:endParaRPr>
          </a:p>
          <a:p>
            <a:r>
              <a:rPr lang="de-DE" sz="1100" u="sng" dirty="0" smtClean="0">
                <a:solidFill>
                  <a:schemeClr val="tx1">
                    <a:lumMod val="50000"/>
                    <a:lumOff val="50000"/>
                  </a:schemeClr>
                </a:solidFill>
                <a:hlinkClick r:id="rId7"/>
              </a:rPr>
              <a:t>Folie 5: https</a:t>
            </a:r>
            <a:r>
              <a:rPr lang="de-DE" sz="1100" u="sng" dirty="0">
                <a:solidFill>
                  <a:schemeClr val="tx1">
                    <a:lumMod val="50000"/>
                    <a:lumOff val="50000"/>
                  </a:schemeClr>
                </a:solidFill>
                <a:hlinkClick r:id="rId7"/>
              </a:rPr>
              <a:t>://www.heiligenlexikon.de/Fotos/Paulus.jpg</a:t>
            </a:r>
            <a:endParaRPr lang="de-DE" sz="1100" dirty="0">
              <a:solidFill>
                <a:schemeClr val="tx1">
                  <a:lumMod val="50000"/>
                  <a:lumOff val="50000"/>
                </a:schemeClr>
              </a:solidFill>
            </a:endParaRPr>
          </a:p>
          <a:p>
            <a:r>
              <a:rPr lang="de-DE" sz="1100" u="sng" dirty="0" smtClean="0">
                <a:solidFill>
                  <a:schemeClr val="tx1">
                    <a:lumMod val="50000"/>
                    <a:lumOff val="50000"/>
                  </a:schemeClr>
                </a:solidFill>
                <a:hlinkClick r:id="rId8"/>
              </a:rPr>
              <a:t>Folie 6:http</a:t>
            </a:r>
            <a:r>
              <a:rPr lang="de-DE" sz="1100" u="sng" dirty="0">
                <a:solidFill>
                  <a:schemeClr val="tx1">
                    <a:lumMod val="50000"/>
                    <a:lumOff val="50000"/>
                  </a:schemeClr>
                </a:solidFill>
                <a:hlinkClick r:id="rId8"/>
              </a:rPr>
              <a:t>://</a:t>
            </a:r>
            <a:r>
              <a:rPr lang="de-DE" sz="1100" u="sng" dirty="0" smtClean="0">
                <a:solidFill>
                  <a:schemeClr val="tx1">
                    <a:lumMod val="50000"/>
                    <a:lumOff val="50000"/>
                  </a:schemeClr>
                </a:solidFill>
                <a:hlinkClick r:id="rId8"/>
              </a:rPr>
              <a:t>www.studienwahl.de/data/Image/newsletter/2014/20141217_Ausgabe</a:t>
            </a:r>
          </a:p>
          <a:p>
            <a:r>
              <a:rPr lang="de-DE" sz="1100" u="sng" dirty="0" smtClean="0">
                <a:solidFill>
                  <a:schemeClr val="tx1">
                    <a:lumMod val="50000"/>
                    <a:lumOff val="50000"/>
                  </a:schemeClr>
                </a:solidFill>
                <a:hlinkClick r:id="rId8"/>
              </a:rPr>
              <a:t>26/2_pflanze.jpg</a:t>
            </a:r>
            <a:endParaRPr lang="de-DE" sz="1100" dirty="0">
              <a:solidFill>
                <a:schemeClr val="tx1">
                  <a:lumMod val="50000"/>
                  <a:lumOff val="50000"/>
                </a:schemeClr>
              </a:solidFill>
            </a:endParaRPr>
          </a:p>
          <a:p>
            <a:r>
              <a:rPr lang="de-DE" sz="1100" u="sng" dirty="0" smtClean="0">
                <a:solidFill>
                  <a:schemeClr val="tx1">
                    <a:lumMod val="50000"/>
                    <a:lumOff val="50000"/>
                  </a:schemeClr>
                </a:solidFill>
                <a:hlinkClick r:id="rId9"/>
              </a:rPr>
              <a:t>Folie 7: http</a:t>
            </a:r>
            <a:r>
              <a:rPr lang="de-DE" sz="1100" u="sng" dirty="0">
                <a:solidFill>
                  <a:schemeClr val="tx1">
                    <a:lumMod val="50000"/>
                    <a:lumOff val="50000"/>
                  </a:schemeClr>
                </a:solidFill>
                <a:hlinkClick r:id="rId9"/>
              </a:rPr>
              <a:t>://</a:t>
            </a:r>
            <a:r>
              <a:rPr lang="de-DE" sz="1100" u="sng" dirty="0" smtClean="0">
                <a:solidFill>
                  <a:schemeClr val="tx1">
                    <a:lumMod val="50000"/>
                    <a:lumOff val="50000"/>
                  </a:schemeClr>
                </a:solidFill>
                <a:hlinkClick r:id="rId9"/>
              </a:rPr>
              <a:t>www.martinschlu.de/kulturgeschichte/zwanzigstes/rilke/img/rilke1895.jpg</a:t>
            </a:r>
            <a:endParaRPr lang="de-DE" sz="1100" u="sng" dirty="0" smtClean="0">
              <a:solidFill>
                <a:schemeClr val="tx1">
                  <a:lumMod val="50000"/>
                  <a:lumOff val="50000"/>
                </a:schemeClr>
              </a:solidFill>
            </a:endParaRPr>
          </a:p>
          <a:p>
            <a:r>
              <a:rPr lang="de-DE" sz="1100" u="sng" dirty="0" smtClean="0">
                <a:solidFill>
                  <a:schemeClr val="tx1">
                    <a:lumMod val="50000"/>
                    <a:lumOff val="50000"/>
                  </a:schemeClr>
                </a:solidFill>
              </a:rPr>
              <a:t>Folie 8: </a:t>
            </a:r>
            <a:r>
              <a:rPr lang="de-DE" sz="1100" u="sng" dirty="0">
                <a:solidFill>
                  <a:schemeClr val="tx1">
                    <a:lumMod val="50000"/>
                    <a:lumOff val="50000"/>
                  </a:schemeClr>
                </a:solidFill>
                <a:hlinkClick r:id="rId10"/>
              </a:rPr>
              <a:t>http://de.kusser.com/system/html/doppel-grabstein-679-5ffe3e10.jpg</a:t>
            </a:r>
            <a:endParaRPr lang="de-DE" sz="1100" dirty="0">
              <a:solidFill>
                <a:schemeClr val="tx1">
                  <a:lumMod val="50000"/>
                  <a:lumOff val="50000"/>
                </a:schemeClr>
              </a:solidFill>
            </a:endParaRPr>
          </a:p>
          <a:p>
            <a:r>
              <a:rPr lang="de-DE" sz="1100" u="sng" dirty="0" smtClean="0">
                <a:solidFill>
                  <a:schemeClr val="tx1">
                    <a:lumMod val="50000"/>
                    <a:lumOff val="50000"/>
                  </a:schemeClr>
                </a:solidFill>
                <a:hlinkClick r:id="rId11"/>
              </a:rPr>
              <a:t>Folie 9: http</a:t>
            </a:r>
            <a:r>
              <a:rPr lang="de-DE" sz="1100" u="sng" dirty="0">
                <a:solidFill>
                  <a:schemeClr val="tx1">
                    <a:lumMod val="50000"/>
                    <a:lumOff val="50000"/>
                  </a:schemeClr>
                </a:solidFill>
                <a:hlinkClick r:id="rId11"/>
              </a:rPr>
              <a:t>://www.akademie-oldenburg.de/images/14_21junimarieluisekaschnitz.jpg</a:t>
            </a:r>
            <a:endParaRPr lang="de-DE" sz="1100" dirty="0">
              <a:solidFill>
                <a:schemeClr val="tx1">
                  <a:lumMod val="50000"/>
                  <a:lumOff val="50000"/>
                </a:schemeClr>
              </a:solidFill>
            </a:endParaRPr>
          </a:p>
          <a:p>
            <a:r>
              <a:rPr lang="de-DE" sz="1100" u="sng" dirty="0" smtClean="0">
                <a:solidFill>
                  <a:schemeClr val="tx1">
                    <a:lumMod val="50000"/>
                    <a:lumOff val="50000"/>
                  </a:schemeClr>
                </a:solidFill>
                <a:hlinkClick r:id="rId12"/>
              </a:rPr>
              <a:t>Folie10</a:t>
            </a:r>
            <a:r>
              <a:rPr lang="de-DE" sz="1100" u="sng" dirty="0" smtClean="0">
                <a:solidFill>
                  <a:schemeClr val="tx1">
                    <a:lumMod val="50000"/>
                    <a:lumOff val="50000"/>
                  </a:schemeClr>
                </a:solidFill>
              </a:rPr>
              <a:t>:http</a:t>
            </a:r>
            <a:r>
              <a:rPr lang="de-DE" sz="1100" u="sng" dirty="0">
                <a:solidFill>
                  <a:schemeClr val="tx1">
                    <a:lumMod val="50000"/>
                    <a:lumOff val="50000"/>
                  </a:schemeClr>
                </a:solidFill>
              </a:rPr>
              <a:t>://</a:t>
            </a:r>
            <a:r>
              <a:rPr lang="de-DE" sz="1100" u="sng" dirty="0" smtClean="0">
                <a:solidFill>
                  <a:schemeClr val="tx1">
                    <a:lumMod val="50000"/>
                    <a:lumOff val="50000"/>
                  </a:schemeClr>
                </a:solidFill>
              </a:rPr>
              <a:t>www.google.de/imgres?imgurl=http%3A%2F%2Fupload.wikimedia.org%2Fwikipedia%2Fcommons%2F1%2F12%2FBundesarchiv_B_145_Bild-F062164-0004%2C_Bonn%2C_Heinrich_B%2525C3%2525B6ll.jpg&amp;imgrefurl=http%3A%2F%2Fde.wikipedia.org%2Fwiki%2FHeinrich_B%25C3%25B6ll&amp;h=655&amp;w=532&amp;tbnid=6F1t41pTFIHKbM%3A&amp;zoom=1&amp;docid=xhP5JH_voqzjdM&amp;ei=isN1Vc7NAcG6swHSxIG4BA&amp;tbm=isch&amp;iact=rc&amp;uact=3&amp;dur=847&amp;page=1&amp;start=0&amp;ndsp=16&amp;ved=0CDYQrQMwAA</a:t>
            </a:r>
          </a:p>
          <a:p>
            <a:r>
              <a:rPr lang="de-DE" sz="1100" dirty="0">
                <a:solidFill>
                  <a:schemeClr val="tx1">
                    <a:lumMod val="50000"/>
                    <a:lumOff val="50000"/>
                  </a:schemeClr>
                </a:solidFill>
              </a:rPr>
              <a:t>Folie 12: </a:t>
            </a:r>
            <a:r>
              <a:rPr lang="de-DE" sz="1100" u="sng" dirty="0">
                <a:solidFill>
                  <a:schemeClr val="tx1">
                    <a:lumMod val="50000"/>
                    <a:lumOff val="50000"/>
                  </a:schemeClr>
                </a:solidFill>
                <a:hlinkClick r:id="rId13"/>
              </a:rPr>
              <a:t>http://</a:t>
            </a:r>
            <a:r>
              <a:rPr lang="de-DE" sz="1100" u="sng" dirty="0" smtClean="0">
                <a:solidFill>
                  <a:schemeClr val="tx1">
                    <a:lumMod val="50000"/>
                    <a:lumOff val="50000"/>
                  </a:schemeClr>
                </a:solidFill>
                <a:hlinkClick r:id="rId13"/>
              </a:rPr>
              <a:t>www.sabines-kaleidoskop.de/cotedazur/VF-IMG_2749.jpg</a:t>
            </a:r>
            <a:endParaRPr lang="de-DE" sz="1100" u="sng" dirty="0" smtClean="0">
              <a:solidFill>
                <a:schemeClr val="tx1">
                  <a:lumMod val="50000"/>
                  <a:lumOff val="50000"/>
                </a:schemeClr>
              </a:solidFill>
            </a:endParaRPr>
          </a:p>
          <a:p>
            <a:r>
              <a:rPr lang="de-DE" sz="1100" u="sng" dirty="0">
                <a:solidFill>
                  <a:schemeClr val="tx1">
                    <a:lumMod val="50000"/>
                    <a:lumOff val="50000"/>
                  </a:schemeClr>
                </a:solidFill>
              </a:rPr>
              <a:t>Folien 14,15,21,22,24: </a:t>
            </a:r>
            <a:r>
              <a:rPr lang="de-DE" sz="1100" u="sng" dirty="0">
                <a:solidFill>
                  <a:schemeClr val="tx1">
                    <a:lumMod val="50000"/>
                    <a:lumOff val="50000"/>
                  </a:schemeClr>
                </a:solidFill>
                <a:hlinkClick r:id="rId14"/>
              </a:rPr>
              <a:t>http://www.artderstadt.de/downloads/etut.jpg</a:t>
            </a:r>
            <a:endParaRPr lang="de-DE" sz="1100" u="sng" dirty="0">
              <a:solidFill>
                <a:schemeClr val="tx1">
                  <a:lumMod val="50000"/>
                  <a:lumOff val="50000"/>
                </a:schemeClr>
              </a:solidFill>
            </a:endParaRPr>
          </a:p>
          <a:p>
            <a:r>
              <a:rPr lang="de-DE" sz="1100" dirty="0">
                <a:solidFill>
                  <a:schemeClr val="tx1">
                    <a:lumMod val="50000"/>
                    <a:lumOff val="50000"/>
                  </a:schemeClr>
                </a:solidFill>
                <a:hlinkClick r:id="rId15"/>
              </a:rPr>
              <a:t>http://www.kindertrauer.info/Danke___Impressum/Abschied_von_Rune_Trost_klein.jpg</a:t>
            </a:r>
            <a:endParaRPr lang="de-DE" sz="1100" dirty="0">
              <a:solidFill>
                <a:schemeClr val="tx1">
                  <a:lumMod val="50000"/>
                  <a:lumOff val="50000"/>
                </a:schemeClr>
              </a:solidFill>
            </a:endParaRPr>
          </a:p>
          <a:p>
            <a:r>
              <a:rPr lang="de-DE" sz="1100" u="sng" dirty="0">
                <a:solidFill>
                  <a:schemeClr val="tx1">
                    <a:lumMod val="50000"/>
                    <a:lumOff val="50000"/>
                  </a:schemeClr>
                </a:solidFill>
                <a:hlinkClick r:id="rId16"/>
              </a:rPr>
              <a:t>http://www.dnb.de/SharedDocs/Bilder/DE/DNB/Pressemitteilungen/aeVanitas/</a:t>
            </a:r>
          </a:p>
          <a:p>
            <a:r>
              <a:rPr lang="de-DE" sz="1100" u="sng" dirty="0">
                <a:solidFill>
                  <a:schemeClr val="tx1">
                    <a:lumMod val="50000"/>
                    <a:lumOff val="50000"/>
                  </a:schemeClr>
                </a:solidFill>
                <a:hlinkClick r:id="rId16"/>
              </a:rPr>
              <a:t>bild7WolfErlbruch.jpg%3F__blob%3DdnbOriginal</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17"/>
              </a:rPr>
              <a:t>http://ecx.images-amazon.com/images/I/51GR395JNVL._AA160_.jpg</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18"/>
              </a:rPr>
              <a:t>http://ecx.images-amazon.com/images/I/41rqy9ayefL._SY344_BO1,204,</a:t>
            </a:r>
          </a:p>
          <a:p>
            <a:r>
              <a:rPr lang="de-DE" sz="1100" u="sng" dirty="0">
                <a:solidFill>
                  <a:schemeClr val="tx1">
                    <a:lumMod val="50000"/>
                    <a:lumOff val="50000"/>
                  </a:schemeClr>
                </a:solidFill>
                <a:hlinkClick r:id="rId18"/>
              </a:rPr>
              <a:t>203,200_.</a:t>
            </a:r>
            <a:r>
              <a:rPr lang="de-DE" sz="1100" u="sng" dirty="0" smtClean="0">
                <a:solidFill>
                  <a:schemeClr val="tx1">
                    <a:lumMod val="50000"/>
                    <a:lumOff val="50000"/>
                  </a:schemeClr>
                </a:solidFill>
                <a:hlinkClick r:id="rId18"/>
              </a:rPr>
              <a:t>jpg</a:t>
            </a:r>
            <a:endParaRPr lang="de-DE" sz="1100" u="sng" dirty="0" smtClean="0">
              <a:solidFill>
                <a:schemeClr val="tx1">
                  <a:lumMod val="50000"/>
                  <a:lumOff val="50000"/>
                </a:schemeClr>
              </a:solidFill>
            </a:endParaRPr>
          </a:p>
          <a:p>
            <a:r>
              <a:rPr lang="de-DE" sz="1100" dirty="0">
                <a:solidFill>
                  <a:schemeClr val="tx1">
                    <a:lumMod val="50000"/>
                    <a:lumOff val="50000"/>
                  </a:schemeClr>
                </a:solidFill>
              </a:rPr>
              <a:t>http://mytoys.scene7.com/is/image/myToys/ext/1459287-01.jpg%3F$l$</a:t>
            </a:r>
          </a:p>
          <a:p>
            <a:endParaRPr lang="de-DE" sz="1100" u="sng" dirty="0" smtClean="0">
              <a:solidFill>
                <a:schemeClr val="tx1">
                  <a:lumMod val="50000"/>
                  <a:lumOff val="50000"/>
                </a:schemeClr>
              </a:solidFill>
            </a:endParaRPr>
          </a:p>
          <a:p>
            <a:endParaRPr lang="de-DE" sz="1100" dirty="0">
              <a:solidFill>
                <a:schemeClr val="tx1">
                  <a:lumMod val="50000"/>
                  <a:lumOff val="50000"/>
                </a:schemeClr>
              </a:solidFill>
            </a:endParaRPr>
          </a:p>
          <a:p>
            <a:endParaRPr lang="de-DE" sz="1100" dirty="0">
              <a:solidFill>
                <a:schemeClr val="tx1">
                  <a:lumMod val="50000"/>
                  <a:lumOff val="50000"/>
                </a:schemeClr>
              </a:solidFill>
            </a:endParaRPr>
          </a:p>
        </p:txBody>
      </p:sp>
    </p:spTree>
    <p:extLst>
      <p:ext uri="{BB962C8B-B14F-4D97-AF65-F5344CB8AC3E}">
        <p14:creationId xmlns:p14="http://schemas.microsoft.com/office/powerpoint/2010/main" val="1112395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9556" y="836712"/>
            <a:ext cx="5811206" cy="5370701"/>
          </a:xfrm>
          <a:prstGeom prst="rect">
            <a:avLst/>
          </a:prstGeom>
          <a:noFill/>
        </p:spPr>
        <p:txBody>
          <a:bodyPr wrap="none" rtlCol="0">
            <a:spAutoFit/>
          </a:bodyPr>
          <a:lstStyle/>
          <a:p>
            <a:r>
              <a:rPr lang="de-DE" sz="2400" b="1" dirty="0">
                <a:solidFill>
                  <a:schemeClr val="tx1">
                    <a:lumMod val="50000"/>
                    <a:lumOff val="50000"/>
                  </a:schemeClr>
                </a:solidFill>
              </a:rPr>
              <a:t>Bildquellen:</a:t>
            </a:r>
          </a:p>
          <a:p>
            <a:endParaRPr lang="de-DE" sz="1100" u="sng" dirty="0" smtClean="0">
              <a:solidFill>
                <a:schemeClr val="tx1">
                  <a:lumMod val="50000"/>
                  <a:lumOff val="50000"/>
                </a:schemeClr>
              </a:solidFill>
              <a:hlinkClick r:id="rId2"/>
            </a:endParaRPr>
          </a:p>
          <a:p>
            <a:endParaRPr lang="de-DE" sz="1100" u="sng" dirty="0" smtClean="0">
              <a:solidFill>
                <a:schemeClr val="tx1">
                  <a:lumMod val="50000"/>
                  <a:lumOff val="50000"/>
                </a:schemeClr>
              </a:solidFill>
              <a:hlinkClick r:id="rId2"/>
            </a:endParaRPr>
          </a:p>
          <a:p>
            <a:r>
              <a:rPr lang="de-DE" sz="1100" u="sng" dirty="0">
                <a:solidFill>
                  <a:schemeClr val="tx1">
                    <a:lumMod val="50000"/>
                    <a:lumOff val="50000"/>
                  </a:schemeClr>
                </a:solidFill>
                <a:hlinkClick r:id="rId3"/>
              </a:rPr>
              <a:t>Folie 25: http://</a:t>
            </a:r>
            <a:r>
              <a:rPr lang="de-DE" sz="1100" u="sng" dirty="0" smtClean="0">
                <a:solidFill>
                  <a:schemeClr val="tx1">
                    <a:lumMod val="50000"/>
                    <a:lumOff val="50000"/>
                  </a:schemeClr>
                </a:solidFill>
                <a:hlinkClick r:id="rId3"/>
              </a:rPr>
              <a:t>www.stadtwirtschaft.info/uploads/pics/entetodtulpe.jpg</a:t>
            </a:r>
            <a:endParaRPr lang="de-DE" sz="1100" u="sng" dirty="0" smtClean="0">
              <a:solidFill>
                <a:schemeClr val="tx1">
                  <a:lumMod val="50000"/>
                  <a:lumOff val="50000"/>
                </a:schemeClr>
              </a:solidFill>
            </a:endParaRPr>
          </a:p>
          <a:p>
            <a:r>
              <a:rPr lang="de-DE" sz="1100" u="sng" dirty="0">
                <a:solidFill>
                  <a:schemeClr val="tx1">
                    <a:lumMod val="50000"/>
                    <a:lumOff val="50000"/>
                  </a:schemeClr>
                </a:solidFill>
                <a:hlinkClick r:id="rId4"/>
              </a:rPr>
              <a:t>Folie 26: https://ikl959.files.wordpress.com/2013/02/e-t-und-t1.jpg%3Fw%3D510%</a:t>
            </a:r>
          </a:p>
          <a:p>
            <a:r>
              <a:rPr lang="de-DE" sz="1100" u="sng" dirty="0">
                <a:solidFill>
                  <a:schemeClr val="tx1">
                    <a:lumMod val="50000"/>
                    <a:lumOff val="50000"/>
                  </a:schemeClr>
                </a:solidFill>
                <a:hlinkClick r:id="rId4"/>
              </a:rPr>
              <a:t>26h%3D285</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5"/>
              </a:rPr>
              <a:t>http://www.google.de/imgres?imgurl=http%3A%2F%2Fpics.ricardostatic.ch</a:t>
            </a:r>
          </a:p>
          <a:p>
            <a:r>
              <a:rPr lang="de-DE" sz="1100" u="sng" dirty="0">
                <a:solidFill>
                  <a:schemeClr val="tx1">
                    <a:lumMod val="50000"/>
                    <a:lumOff val="50000"/>
                  </a:schemeClr>
                </a:solidFill>
                <a:hlinkClick r:id="rId5"/>
              </a:rPr>
              <a:t>%2FImgUsers%2F2%2F7%2F758%2F75872%2F7587251%2F758725154_2</a:t>
            </a:r>
          </a:p>
          <a:p>
            <a:r>
              <a:rPr lang="de-DE" sz="1100" u="sng" dirty="0">
                <a:solidFill>
                  <a:schemeClr val="tx1">
                    <a:lumMod val="50000"/>
                    <a:lumOff val="50000"/>
                  </a:schemeClr>
                </a:solidFill>
                <a:hlinkClick r:id="rId5"/>
              </a:rPr>
              <a:t>_</a:t>
            </a:r>
            <a:r>
              <a:rPr lang="de-DE" sz="1100" u="sng" dirty="0" err="1">
                <a:solidFill>
                  <a:schemeClr val="tx1">
                    <a:lumMod val="50000"/>
                    <a:lumOff val="50000"/>
                  </a:schemeClr>
                </a:solidFill>
                <a:hlinkClick r:id="rId5"/>
              </a:rPr>
              <a:t>Big.jpg&amp;imgrefurl</a:t>
            </a:r>
            <a:r>
              <a:rPr lang="de-DE" sz="1100" u="sng" dirty="0">
                <a:solidFill>
                  <a:schemeClr val="tx1">
                    <a:lumMod val="50000"/>
                    <a:lumOff val="50000"/>
                  </a:schemeClr>
                </a:solidFill>
                <a:hlinkClick r:id="rId5"/>
              </a:rPr>
              <a:t>=http%3A%2F%2Fwww.ricardo.ch%2Fkaufen%2Fbuecher-</a:t>
            </a:r>
          </a:p>
          <a:p>
            <a:r>
              <a:rPr lang="de-DE" sz="1100" u="sng" dirty="0">
                <a:solidFill>
                  <a:schemeClr val="tx1">
                    <a:lumMod val="50000"/>
                    <a:lumOff val="50000"/>
                  </a:schemeClr>
                </a:solidFill>
                <a:hlinkClick r:id="rId5"/>
              </a:rPr>
              <a:t>und-comics%2Fkinder-und-jugendliteratur%2Fkinderbuecher-4-7-jahre%2</a:t>
            </a:r>
          </a:p>
          <a:p>
            <a:r>
              <a:rPr lang="de-DE" sz="1100" u="sng" dirty="0">
                <a:solidFill>
                  <a:schemeClr val="tx1">
                    <a:lumMod val="50000"/>
                    <a:lumOff val="50000"/>
                  </a:schemeClr>
                </a:solidFill>
                <a:hlinkClick r:id="rId5"/>
              </a:rPr>
              <a:t>Fbilderbuecher%2Fente-tod-und-tulpe%2Fv%2Fan758725154%2F&amp;h=</a:t>
            </a:r>
          </a:p>
          <a:p>
            <a:r>
              <a:rPr lang="de-DE" sz="1100" u="sng" dirty="0">
                <a:solidFill>
                  <a:schemeClr val="tx1">
                    <a:lumMod val="50000"/>
                    <a:lumOff val="50000"/>
                  </a:schemeClr>
                </a:solidFill>
                <a:hlinkClick r:id="rId5"/>
              </a:rPr>
              <a:t>450&amp;w=600&amp;tbnid=owgdeMwzznu9OM%3A&amp;zoom=1&amp;docid=</a:t>
            </a:r>
          </a:p>
          <a:p>
            <a:r>
              <a:rPr lang="de-DE" sz="1100" u="sng" dirty="0">
                <a:solidFill>
                  <a:schemeClr val="tx1">
                    <a:lumMod val="50000"/>
                    <a:lumOff val="50000"/>
                  </a:schemeClr>
                </a:solidFill>
                <a:hlinkClick r:id="rId5"/>
              </a:rPr>
              <a:t>EpAlZ4uUblfTNM&amp;itg=1&amp;ei=yI1tVdmwCcKasgHVgYPICQ&amp;tbm=</a:t>
            </a:r>
            <a:r>
              <a:rPr lang="de-DE" sz="1100" u="sng" dirty="0" err="1">
                <a:solidFill>
                  <a:schemeClr val="tx1">
                    <a:lumMod val="50000"/>
                    <a:lumOff val="50000"/>
                  </a:schemeClr>
                </a:solidFill>
                <a:hlinkClick r:id="rId5"/>
              </a:rPr>
              <a:t>isch&amp;iact</a:t>
            </a:r>
            <a:r>
              <a:rPr lang="de-DE" sz="1100" u="sng" dirty="0">
                <a:solidFill>
                  <a:schemeClr val="tx1">
                    <a:lumMod val="50000"/>
                    <a:lumOff val="50000"/>
                  </a:schemeClr>
                </a:solidFill>
                <a:hlinkClick r:id="rId5"/>
              </a:rPr>
              <a:t>=</a:t>
            </a:r>
          </a:p>
          <a:p>
            <a:r>
              <a:rPr lang="de-DE" sz="1100" u="sng" dirty="0" err="1" smtClean="0">
                <a:solidFill>
                  <a:schemeClr val="tx1">
                    <a:lumMod val="50000"/>
                    <a:lumOff val="50000"/>
                  </a:schemeClr>
                </a:solidFill>
                <a:hlinkClick r:id="rId5"/>
              </a:rPr>
              <a:t>rc&amp;uact</a:t>
            </a:r>
            <a:r>
              <a:rPr lang="de-DE" sz="1100" u="sng" dirty="0" smtClean="0">
                <a:solidFill>
                  <a:schemeClr val="tx1">
                    <a:lumMod val="50000"/>
                    <a:lumOff val="50000"/>
                  </a:schemeClr>
                </a:solidFill>
                <a:hlinkClick r:id="rId5"/>
              </a:rPr>
              <a:t>=3&amp;dur=912&amp;page=4&amp;start=78&amp;ndsp=27&amp;ved=0CI4CEK0DME4</a:t>
            </a:r>
            <a:endParaRPr lang="de-DE" sz="1100" u="sng" dirty="0" smtClean="0">
              <a:solidFill>
                <a:schemeClr val="tx1">
                  <a:lumMod val="50000"/>
                  <a:lumOff val="50000"/>
                </a:schemeClr>
              </a:solidFill>
            </a:endParaRPr>
          </a:p>
          <a:p>
            <a:r>
              <a:rPr lang="de-DE" sz="1100" u="sng" dirty="0">
                <a:solidFill>
                  <a:schemeClr val="tx1">
                    <a:lumMod val="50000"/>
                    <a:lumOff val="50000"/>
                  </a:schemeClr>
                </a:solidFill>
                <a:hlinkClick r:id="rId6"/>
              </a:rPr>
              <a:t>Folie 27: http://www.ekd.de/glauben/spiritualitaet/tod_was_ist_das/bildopateaser.jpg</a:t>
            </a:r>
            <a:endParaRPr lang="de-DE" sz="1100" dirty="0">
              <a:solidFill>
                <a:schemeClr val="tx1">
                  <a:lumMod val="50000"/>
                  <a:lumOff val="50000"/>
                </a:schemeClr>
              </a:solidFill>
            </a:endParaRPr>
          </a:p>
          <a:p>
            <a:r>
              <a:rPr lang="de-DE" sz="1100" u="sng" dirty="0">
                <a:solidFill>
                  <a:schemeClr val="tx1">
                    <a:lumMod val="50000"/>
                    <a:lumOff val="50000"/>
                  </a:schemeClr>
                </a:solidFill>
                <a:hlinkClick r:id="rId7"/>
              </a:rPr>
              <a:t>Folie 28: http://www.rossipotti.de/inhalt/dateien/bilder/gleich_fried.jpg</a:t>
            </a:r>
            <a:endParaRPr lang="de-DE" sz="1100" dirty="0">
              <a:solidFill>
                <a:schemeClr val="tx1">
                  <a:lumMod val="50000"/>
                  <a:lumOff val="50000"/>
                </a:schemeClr>
              </a:solidFill>
            </a:endParaRPr>
          </a:p>
          <a:p>
            <a:r>
              <a:rPr lang="de-DE" sz="1100" u="sng" dirty="0">
                <a:solidFill>
                  <a:schemeClr val="tx1">
                    <a:lumMod val="50000"/>
                    <a:lumOff val="50000"/>
                  </a:schemeClr>
                </a:solidFill>
                <a:hlinkClick r:id="rId8"/>
              </a:rPr>
              <a:t>http://de-pic1.ciao.com/de/17262848.jpg</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2"/>
              </a:rPr>
              <a:t>http://www.google.de/imgres?imgurl=http%3A%2F%2Fde-pic2.ciao.com%2Fde</a:t>
            </a:r>
          </a:p>
          <a:p>
            <a:r>
              <a:rPr lang="de-DE" sz="1100" u="sng" dirty="0">
                <a:solidFill>
                  <a:schemeClr val="tx1">
                    <a:lumMod val="50000"/>
                    <a:lumOff val="50000"/>
                  </a:schemeClr>
                </a:solidFill>
                <a:hlinkClick r:id="rId2"/>
              </a:rPr>
              <a:t>%2F17263019.jpg&amp;imgrefurl=http%3A%2F%2Fwww.ciao.de%2FHat_Opa_</a:t>
            </a:r>
          </a:p>
          <a:p>
            <a:r>
              <a:rPr lang="de-DE" sz="1100" u="sng" dirty="0">
                <a:solidFill>
                  <a:schemeClr val="tx1">
                    <a:lumMod val="50000"/>
                    <a:lumOff val="50000"/>
                  </a:schemeClr>
                </a:solidFill>
                <a:hlinkClick r:id="rId2"/>
              </a:rPr>
              <a:t>einen_Anzug_an_ab_4_Fried_Gleich__445491&amp;h=525&amp;w=700&amp;tbnid=</a:t>
            </a:r>
          </a:p>
          <a:p>
            <a:r>
              <a:rPr lang="de-DE" sz="1100" u="sng" dirty="0">
                <a:solidFill>
                  <a:schemeClr val="tx1">
                    <a:lumMod val="50000"/>
                    <a:lumOff val="50000"/>
                  </a:schemeClr>
                </a:solidFill>
                <a:hlinkClick r:id="rId2"/>
              </a:rPr>
              <a:t>KPCcbzypHMWV8M%3A&amp;zoom=1&amp;docid=</a:t>
            </a:r>
            <a:r>
              <a:rPr lang="de-DE" sz="1100" u="sng" dirty="0" err="1">
                <a:solidFill>
                  <a:schemeClr val="tx1">
                    <a:lumMod val="50000"/>
                    <a:lumOff val="50000"/>
                  </a:schemeClr>
                </a:solidFill>
                <a:hlinkClick r:id="rId2"/>
              </a:rPr>
              <a:t>vTGoRnrbUdE_fM&amp;ei</a:t>
            </a:r>
            <a:r>
              <a:rPr lang="de-DE" sz="1100" u="sng" dirty="0">
                <a:solidFill>
                  <a:schemeClr val="tx1">
                    <a:lumMod val="50000"/>
                    <a:lumOff val="50000"/>
                  </a:schemeClr>
                </a:solidFill>
                <a:hlinkClick r:id="rId2"/>
              </a:rPr>
              <a:t>=</a:t>
            </a:r>
          </a:p>
          <a:p>
            <a:r>
              <a:rPr lang="de-DE" sz="1100" u="sng" dirty="0">
                <a:solidFill>
                  <a:schemeClr val="tx1">
                    <a:lumMod val="50000"/>
                    <a:lumOff val="50000"/>
                  </a:schemeClr>
                </a:solidFill>
                <a:hlinkClick r:id="rId2"/>
              </a:rPr>
              <a:t>kY5tVbW4AciwsQGFroH4Cg&amp;tbm=</a:t>
            </a:r>
            <a:r>
              <a:rPr lang="de-DE" sz="1100" u="sng" dirty="0" err="1">
                <a:solidFill>
                  <a:schemeClr val="tx1">
                    <a:lumMod val="50000"/>
                    <a:lumOff val="50000"/>
                  </a:schemeClr>
                </a:solidFill>
                <a:hlinkClick r:id="rId2"/>
              </a:rPr>
              <a:t>isch&amp;iact</a:t>
            </a:r>
            <a:r>
              <a:rPr lang="de-DE" sz="1100" u="sng" dirty="0">
                <a:solidFill>
                  <a:schemeClr val="tx1">
                    <a:lumMod val="50000"/>
                    <a:lumOff val="50000"/>
                  </a:schemeClr>
                </a:solidFill>
                <a:hlinkClick r:id="rId2"/>
              </a:rPr>
              <a:t>=</a:t>
            </a:r>
            <a:r>
              <a:rPr lang="de-DE" sz="1100" u="sng" dirty="0" err="1">
                <a:solidFill>
                  <a:schemeClr val="tx1">
                    <a:lumMod val="50000"/>
                    <a:lumOff val="50000"/>
                  </a:schemeClr>
                </a:solidFill>
                <a:hlinkClick r:id="rId2"/>
              </a:rPr>
              <a:t>rc&amp;uact</a:t>
            </a:r>
            <a:r>
              <a:rPr lang="de-DE" sz="1100" u="sng" dirty="0">
                <a:solidFill>
                  <a:schemeClr val="tx1">
                    <a:lumMod val="50000"/>
                    <a:lumOff val="50000"/>
                  </a:schemeClr>
                </a:solidFill>
                <a:hlinkClick r:id="rId2"/>
              </a:rPr>
              <a:t>=3&amp;dur=559&amp;page=</a:t>
            </a:r>
          </a:p>
          <a:p>
            <a:r>
              <a:rPr lang="de-DE" sz="1100" u="sng" dirty="0">
                <a:solidFill>
                  <a:schemeClr val="tx1">
                    <a:lumMod val="50000"/>
                    <a:lumOff val="50000"/>
                  </a:schemeClr>
                </a:solidFill>
                <a:hlinkClick r:id="rId2"/>
              </a:rPr>
              <a:t>1&amp;start=0&amp;ndsp=19&amp;ved=0CEIQrQMwCw</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9"/>
              </a:rPr>
              <a:t>http://www.kindertrauer.info/Danke___Impressum/Abschied_von_Rune_Trost_</a:t>
            </a:r>
          </a:p>
          <a:p>
            <a:r>
              <a:rPr lang="de-DE" sz="1100" u="sng" dirty="0" smtClean="0">
                <a:solidFill>
                  <a:schemeClr val="tx1">
                    <a:lumMod val="50000"/>
                    <a:lumOff val="50000"/>
                  </a:schemeClr>
                </a:solidFill>
                <a:hlinkClick r:id="rId9"/>
              </a:rPr>
              <a:t>klein.jpg</a:t>
            </a:r>
            <a:endParaRPr lang="de-DE" sz="1100" u="sng" dirty="0" smtClean="0">
              <a:solidFill>
                <a:schemeClr val="tx1">
                  <a:lumMod val="50000"/>
                  <a:lumOff val="50000"/>
                </a:schemeClr>
              </a:solidFill>
            </a:endParaRPr>
          </a:p>
          <a:p>
            <a:r>
              <a:rPr lang="de-DE" sz="1100" u="sng" dirty="0">
                <a:solidFill>
                  <a:schemeClr val="tx1">
                    <a:lumMod val="50000"/>
                    <a:lumOff val="50000"/>
                  </a:schemeClr>
                </a:solidFill>
              </a:rPr>
              <a:t>Folie 29: </a:t>
            </a:r>
            <a:r>
              <a:rPr lang="de-DE" sz="1100" u="sng" dirty="0">
                <a:solidFill>
                  <a:schemeClr val="tx1">
                    <a:lumMod val="50000"/>
                    <a:lumOff val="50000"/>
                  </a:schemeClr>
                </a:solidFill>
                <a:hlinkClick r:id="rId9"/>
              </a:rPr>
              <a:t>http://www.kindertrauer.info/Danke___Impressum/Abschied_von_Rune_Trost_klein.jpg</a:t>
            </a:r>
            <a:endParaRPr lang="de-DE" sz="1100" u="sng" dirty="0">
              <a:solidFill>
                <a:schemeClr val="tx1">
                  <a:lumMod val="50000"/>
                  <a:lumOff val="50000"/>
                </a:schemeClr>
              </a:solidFill>
            </a:endParaRPr>
          </a:p>
          <a:p>
            <a:r>
              <a:rPr lang="de-DE" sz="1100" u="sng" dirty="0">
                <a:solidFill>
                  <a:schemeClr val="tx1">
                    <a:lumMod val="50000"/>
                    <a:lumOff val="50000"/>
                  </a:schemeClr>
                </a:solidFill>
                <a:hlinkClick r:id="rId10"/>
              </a:rPr>
              <a:t>Folie 30: http://www.kindertrauer.info/page1/files/Abschied%20von%20Rune.jpg</a:t>
            </a:r>
            <a:endParaRPr lang="de-DE" sz="1100" dirty="0">
              <a:solidFill>
                <a:schemeClr val="tx1">
                  <a:lumMod val="50000"/>
                  <a:lumOff val="50000"/>
                </a:schemeClr>
              </a:solidFill>
            </a:endParaRPr>
          </a:p>
          <a:p>
            <a:r>
              <a:rPr lang="de-DE" sz="1100" u="sng" dirty="0" smtClean="0">
                <a:solidFill>
                  <a:schemeClr val="tx1">
                    <a:lumMod val="50000"/>
                    <a:lumOff val="50000"/>
                  </a:schemeClr>
                </a:solidFill>
                <a:hlinkClick r:id="rId11"/>
              </a:rPr>
              <a:t>Folie 31: http</a:t>
            </a:r>
            <a:r>
              <a:rPr lang="de-DE" sz="1100" u="sng" dirty="0">
                <a:solidFill>
                  <a:schemeClr val="tx1">
                    <a:lumMod val="50000"/>
                    <a:lumOff val="50000"/>
                  </a:schemeClr>
                </a:solidFill>
                <a:hlinkClick r:id="rId11"/>
              </a:rPr>
              <a:t>://de-pic1.ciao.com/de/175864.jpg</a:t>
            </a:r>
            <a:endParaRPr lang="de-DE" sz="1100" dirty="0">
              <a:solidFill>
                <a:schemeClr val="tx1">
                  <a:lumMod val="50000"/>
                  <a:lumOff val="50000"/>
                </a:schemeClr>
              </a:solidFill>
            </a:endParaRPr>
          </a:p>
          <a:p>
            <a:r>
              <a:rPr lang="de-DE" sz="1100" u="sng" dirty="0" smtClean="0">
                <a:solidFill>
                  <a:schemeClr val="tx1">
                    <a:lumMod val="50000"/>
                    <a:lumOff val="50000"/>
                  </a:schemeClr>
                </a:solidFill>
              </a:rPr>
              <a:t>Folie </a:t>
            </a:r>
            <a:r>
              <a:rPr lang="de-DE" sz="1100" u="sng" dirty="0">
                <a:solidFill>
                  <a:schemeClr val="tx1">
                    <a:lumMod val="50000"/>
                    <a:lumOff val="50000"/>
                  </a:schemeClr>
                </a:solidFill>
              </a:rPr>
              <a:t>32: </a:t>
            </a:r>
            <a:r>
              <a:rPr lang="de-DE" sz="1100" u="sng" dirty="0">
                <a:solidFill>
                  <a:schemeClr val="tx1">
                    <a:lumMod val="50000"/>
                    <a:lumOff val="50000"/>
                  </a:schemeClr>
                </a:solidFill>
                <a:hlinkClick r:id="rId12"/>
              </a:rPr>
              <a:t>http://</a:t>
            </a:r>
            <a:r>
              <a:rPr lang="de-DE" sz="1100" u="sng" dirty="0" smtClean="0">
                <a:solidFill>
                  <a:schemeClr val="tx1">
                    <a:lumMod val="50000"/>
                    <a:lumOff val="50000"/>
                  </a:schemeClr>
                </a:solidFill>
                <a:hlinkClick r:id="rId12"/>
              </a:rPr>
              <a:t>www.ekd.de/glauben/spiritualitaet/tod_was_ist_das/Bild_Rune_Text.jpg</a:t>
            </a:r>
            <a:endParaRPr lang="de-DE" sz="1100" u="sng" dirty="0" smtClean="0">
              <a:solidFill>
                <a:schemeClr val="tx1">
                  <a:lumMod val="50000"/>
                  <a:lumOff val="50000"/>
                </a:schemeClr>
              </a:solidFill>
            </a:endParaRPr>
          </a:p>
        </p:txBody>
      </p:sp>
    </p:spTree>
    <p:extLst>
      <p:ext uri="{BB962C8B-B14F-4D97-AF65-F5344CB8AC3E}">
        <p14:creationId xmlns:p14="http://schemas.microsoft.com/office/powerpoint/2010/main" val="2986857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9750" y="2133600"/>
            <a:ext cx="6850722" cy="39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de-DE" altLang="de-DE" sz="2400" dirty="0">
                <a:latin typeface="+mn-lt"/>
              </a:rPr>
              <a:t>Epikur, der römische Philosoph:</a:t>
            </a:r>
          </a:p>
          <a:p>
            <a:pPr>
              <a:spcBef>
                <a:spcPts val="600"/>
              </a:spcBef>
            </a:pPr>
            <a:endParaRPr lang="de-DE" altLang="de-DE" sz="2400" dirty="0">
              <a:latin typeface="+mn-lt"/>
            </a:endParaRPr>
          </a:p>
          <a:p>
            <a:pPr>
              <a:spcBef>
                <a:spcPts val="600"/>
              </a:spcBef>
            </a:pPr>
            <a:r>
              <a:rPr lang="de-DE" altLang="de-DE" sz="2400" dirty="0">
                <a:latin typeface="+mn-lt"/>
              </a:rPr>
              <a:t>„Das schauerlichste Übel, der Tod, geht uns nichts an;</a:t>
            </a:r>
          </a:p>
          <a:p>
            <a:pPr>
              <a:spcBef>
                <a:spcPts val="600"/>
              </a:spcBef>
            </a:pPr>
            <a:r>
              <a:rPr lang="de-DE" altLang="de-DE" sz="2400" dirty="0">
                <a:latin typeface="+mn-lt"/>
              </a:rPr>
              <a:t> denn solange wir existieren, ist der Tod nicht da,</a:t>
            </a:r>
          </a:p>
          <a:p>
            <a:pPr>
              <a:spcBef>
                <a:spcPts val="600"/>
              </a:spcBef>
            </a:pPr>
            <a:r>
              <a:rPr lang="de-DE" altLang="de-DE" sz="2400" dirty="0">
                <a:latin typeface="+mn-lt"/>
              </a:rPr>
              <a:t> und wenn der Tod da ist, existieren wir nicht mehr.</a:t>
            </a:r>
          </a:p>
          <a:p>
            <a:pPr>
              <a:spcBef>
                <a:spcPts val="600"/>
              </a:spcBef>
            </a:pPr>
            <a:r>
              <a:rPr lang="de-DE" altLang="de-DE" sz="2400" dirty="0">
                <a:latin typeface="+mn-lt"/>
              </a:rPr>
              <a:t> Er geht also weder die Lebenden an noch die Toten;</a:t>
            </a:r>
          </a:p>
          <a:p>
            <a:pPr>
              <a:spcBef>
                <a:spcPts val="600"/>
              </a:spcBef>
            </a:pPr>
            <a:r>
              <a:rPr lang="de-DE" altLang="de-DE" sz="2400" dirty="0">
                <a:latin typeface="+mn-lt"/>
              </a:rPr>
              <a:t> denn die einen geht er nicht an, </a:t>
            </a:r>
            <a:br>
              <a:rPr lang="de-DE" altLang="de-DE" sz="2400" dirty="0">
                <a:latin typeface="+mn-lt"/>
              </a:rPr>
            </a:br>
            <a:r>
              <a:rPr lang="de-DE" altLang="de-DE" sz="2400" dirty="0">
                <a:latin typeface="+mn-lt"/>
              </a:rPr>
              <a:t>und die anderen existieren nicht mehr”</a:t>
            </a:r>
            <a:r>
              <a:rPr lang="de-DE" altLang="de-DE" sz="2400" baseline="30000" dirty="0">
                <a:latin typeface="+mn-lt"/>
              </a:rPr>
              <a:t> </a:t>
            </a:r>
            <a:endParaRPr lang="de-DE" altLang="de-DE" sz="2400" dirty="0">
              <a:latin typeface="+mn-lt"/>
            </a:endParaRPr>
          </a:p>
          <a:p>
            <a:pPr lvl="1">
              <a:spcBef>
                <a:spcPts val="600"/>
              </a:spcBef>
            </a:pPr>
            <a:r>
              <a:rPr lang="de-DE" altLang="de-DE" sz="2400" dirty="0">
                <a:latin typeface="+mn-lt"/>
              </a:rPr>
              <a:t> </a:t>
            </a:r>
            <a:endParaRPr lang="de-DE" altLang="de-DE" sz="1000" dirty="0">
              <a:latin typeface="+mn-lt"/>
            </a:endParaRPr>
          </a:p>
        </p:txBody>
      </p:sp>
      <p:sp>
        <p:nvSpPr>
          <p:cNvPr id="7" name="Rectangle 4"/>
          <p:cNvSpPr txBox="1">
            <a:spLocks noChangeArrowheads="1"/>
          </p:cNvSpPr>
          <p:nvPr/>
        </p:nvSpPr>
        <p:spPr>
          <a:xfrm>
            <a:off x="539750" y="36453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altLang="de-DE" dirty="0" smtClean="0">
                <a:latin typeface="+mn-lt"/>
              </a:rPr>
              <a:t>Tod, das Übel</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784" y="364142"/>
            <a:ext cx="21113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08853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9750" y="1471613"/>
            <a:ext cx="6840562" cy="497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de-DE" altLang="de-DE" sz="2400" dirty="0">
                <a:latin typeface="+mn-lt"/>
              </a:rPr>
              <a:t>Mitten im Leben begegnen wir dem Tod.</a:t>
            </a:r>
            <a:br>
              <a:rPr lang="de-DE" altLang="de-DE" sz="2400" dirty="0">
                <a:latin typeface="+mn-lt"/>
              </a:rPr>
            </a:br>
            <a:r>
              <a:rPr lang="de-DE" altLang="de-DE" sz="2400" dirty="0">
                <a:latin typeface="+mn-lt"/>
              </a:rPr>
              <a:t>Paulus spricht im Korintherbrief </a:t>
            </a:r>
            <a:r>
              <a:rPr lang="de-DE" altLang="de-DE" sz="2400" dirty="0" smtClean="0">
                <a:latin typeface="+mn-lt"/>
              </a:rPr>
              <a:t> (</a:t>
            </a:r>
            <a:r>
              <a:rPr lang="de-DE" altLang="de-DE" sz="2400" dirty="0">
                <a:latin typeface="+mn-lt"/>
              </a:rPr>
              <a:t>1 Kor 15,31)</a:t>
            </a:r>
            <a:br>
              <a:rPr lang="de-DE" altLang="de-DE" sz="2400" dirty="0">
                <a:latin typeface="+mn-lt"/>
              </a:rPr>
            </a:br>
            <a:r>
              <a:rPr lang="de-DE" altLang="de-DE" sz="2400" dirty="0">
                <a:latin typeface="+mn-lt"/>
              </a:rPr>
              <a:t>sogar vom “täglichen Sterben”.</a:t>
            </a:r>
          </a:p>
          <a:p>
            <a:pPr>
              <a:spcBef>
                <a:spcPct val="50000"/>
              </a:spcBef>
            </a:pPr>
            <a:r>
              <a:rPr lang="de-DE" altLang="de-DE" sz="2400" dirty="0" smtClean="0">
                <a:latin typeface="+mn-lt"/>
              </a:rPr>
              <a:t>Täglich </a:t>
            </a:r>
            <a:r>
              <a:rPr lang="de-DE" altLang="de-DE" sz="2400" dirty="0">
                <a:latin typeface="+mn-lt"/>
              </a:rPr>
              <a:t>sterben wir viele kleine Tode.</a:t>
            </a:r>
            <a:br>
              <a:rPr lang="de-DE" altLang="de-DE" sz="2400" dirty="0">
                <a:latin typeface="+mn-lt"/>
              </a:rPr>
            </a:br>
            <a:r>
              <a:rPr lang="de-DE" altLang="de-DE" sz="2400" dirty="0" smtClean="0">
                <a:latin typeface="+mn-lt"/>
              </a:rPr>
              <a:t>Bis </a:t>
            </a:r>
            <a:r>
              <a:rPr lang="de-DE" altLang="de-DE" sz="2400" dirty="0">
                <a:latin typeface="+mn-lt"/>
              </a:rPr>
              <a:t>zum „großen Tod“,</a:t>
            </a:r>
            <a:br>
              <a:rPr lang="de-DE" altLang="de-DE" sz="2400" dirty="0">
                <a:latin typeface="+mn-lt"/>
              </a:rPr>
            </a:br>
            <a:r>
              <a:rPr lang="de-DE" altLang="de-DE" sz="2400" dirty="0">
                <a:latin typeface="+mn-lt"/>
              </a:rPr>
              <a:t>in dem wir vollends lassen.</a:t>
            </a:r>
            <a:br>
              <a:rPr lang="de-DE" altLang="de-DE" sz="2400" dirty="0">
                <a:latin typeface="+mn-lt"/>
              </a:rPr>
            </a:br>
            <a:endParaRPr lang="de-DE" altLang="de-DE" sz="2400" dirty="0" smtClean="0">
              <a:latin typeface="+mn-lt"/>
            </a:endParaRPr>
          </a:p>
          <a:p>
            <a:pPr>
              <a:spcBef>
                <a:spcPct val="50000"/>
              </a:spcBef>
            </a:pPr>
            <a:r>
              <a:rPr lang="de-DE" altLang="de-DE" sz="2400" dirty="0" smtClean="0">
                <a:latin typeface="+mn-lt"/>
              </a:rPr>
              <a:t>„</a:t>
            </a:r>
            <a:r>
              <a:rPr lang="de-DE" altLang="de-DE" sz="2400" dirty="0">
                <a:latin typeface="+mn-lt"/>
              </a:rPr>
              <a:t>Der Tod hat viele Gesichter.“ </a:t>
            </a:r>
            <a:r>
              <a:rPr lang="de-DE" altLang="de-DE" sz="2400" dirty="0" smtClean="0">
                <a:latin typeface="+mn-lt"/>
              </a:rPr>
              <a:t/>
            </a:r>
            <a:br>
              <a:rPr lang="de-DE" altLang="de-DE" sz="2400" dirty="0" smtClean="0">
                <a:latin typeface="+mn-lt"/>
              </a:rPr>
            </a:br>
            <a:r>
              <a:rPr lang="de-DE" altLang="de-DE" sz="2400" dirty="0" smtClean="0">
                <a:latin typeface="+mn-lt"/>
              </a:rPr>
              <a:t>„</a:t>
            </a:r>
            <a:r>
              <a:rPr lang="de-DE" altLang="de-DE" sz="2400" dirty="0">
                <a:latin typeface="+mn-lt"/>
              </a:rPr>
              <a:t>Jeder stirbt seinen eigenen </a:t>
            </a:r>
            <a:r>
              <a:rPr lang="de-DE" altLang="de-DE" sz="2400" dirty="0" smtClean="0">
                <a:latin typeface="+mn-lt"/>
              </a:rPr>
              <a:t>Tod“, heißt es-</a:t>
            </a:r>
            <a:endParaRPr lang="de-DE" altLang="de-DE" sz="2400" dirty="0">
              <a:latin typeface="+mn-lt"/>
            </a:endParaRPr>
          </a:p>
          <a:p>
            <a:pPr>
              <a:spcBef>
                <a:spcPts val="600"/>
              </a:spcBef>
            </a:pPr>
            <a:r>
              <a:rPr lang="de-DE" altLang="de-DE" sz="2400" dirty="0" smtClean="0">
                <a:latin typeface="+mn-lt"/>
              </a:rPr>
              <a:t>Immer </a:t>
            </a:r>
            <a:r>
              <a:rPr lang="de-DE" altLang="de-DE" sz="2400" dirty="0">
                <a:latin typeface="+mn-lt"/>
              </a:rPr>
              <a:t>trennt er</a:t>
            </a:r>
            <a:r>
              <a:rPr lang="de-DE" altLang="de-DE" sz="2400" dirty="0" smtClean="0">
                <a:latin typeface="+mn-lt"/>
              </a:rPr>
              <a:t>.</a:t>
            </a:r>
            <a:br>
              <a:rPr lang="de-DE" altLang="de-DE" sz="2400" dirty="0" smtClean="0">
                <a:latin typeface="+mn-lt"/>
              </a:rPr>
            </a:br>
            <a:r>
              <a:rPr lang="de-DE" altLang="de-DE" sz="2400" dirty="0" smtClean="0">
                <a:latin typeface="+mn-lt"/>
              </a:rPr>
              <a:t>Oft erfahren wir ihn grausam </a:t>
            </a:r>
            <a:r>
              <a:rPr lang="de-DE" altLang="de-DE" sz="2400" dirty="0">
                <a:latin typeface="+mn-lt"/>
              </a:rPr>
              <a:t>und </a:t>
            </a:r>
            <a:r>
              <a:rPr lang="de-DE" altLang="de-DE" sz="2400" dirty="0" smtClean="0">
                <a:latin typeface="+mn-lt"/>
              </a:rPr>
              <a:t>gewaltsam.</a:t>
            </a:r>
            <a:br>
              <a:rPr lang="de-DE" altLang="de-DE" sz="2400" dirty="0" smtClean="0">
                <a:latin typeface="+mn-lt"/>
              </a:rPr>
            </a:br>
            <a:r>
              <a:rPr lang="de-DE" altLang="de-DE" sz="2400" dirty="0" smtClean="0">
                <a:latin typeface="+mn-lt"/>
              </a:rPr>
              <a:t>Als </a:t>
            </a:r>
            <a:r>
              <a:rPr lang="de-DE" altLang="de-DE" sz="2400" dirty="0">
                <a:latin typeface="+mn-lt"/>
              </a:rPr>
              <a:t>Feind des Lebens.</a:t>
            </a:r>
          </a:p>
        </p:txBody>
      </p:sp>
      <p:sp>
        <p:nvSpPr>
          <p:cNvPr id="12291" name="Rectangle 3"/>
          <p:cNvSpPr>
            <a:spLocks noGrp="1" noChangeArrowheads="1"/>
          </p:cNvSpPr>
          <p:nvPr>
            <p:ph type="title"/>
          </p:nvPr>
        </p:nvSpPr>
        <p:spPr>
          <a:xfrm>
            <a:off x="457200" y="274638"/>
            <a:ext cx="5627688" cy="1143000"/>
          </a:xfrm>
        </p:spPr>
        <p:txBody>
          <a:bodyPr/>
          <a:lstStyle/>
          <a:p>
            <a:pPr algn="l" eaLnBrk="1" hangingPunct="1"/>
            <a:r>
              <a:rPr lang="de-DE" altLang="de-DE" smtClean="0"/>
              <a:t>Tod im Leben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635261"/>
            <a:ext cx="1590121" cy="171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77285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83568" y="1417638"/>
            <a:ext cx="7776864"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de-DE" altLang="de-DE" sz="2400" dirty="0" smtClean="0">
                <a:latin typeface="+mn-lt"/>
              </a:rPr>
              <a:t>Tod als Folge der Sünde? Im Anschluss an die Schöpfungsgeschichte (Gen 2,16-19) als Strafe?</a:t>
            </a:r>
          </a:p>
          <a:p>
            <a:pPr>
              <a:spcBef>
                <a:spcPts val="600"/>
              </a:spcBef>
            </a:pPr>
            <a:r>
              <a:rPr lang="de-DE" altLang="de-DE" sz="2400" dirty="0" smtClean="0">
                <a:latin typeface="+mn-lt"/>
              </a:rPr>
              <a:t>Selbst verursacht durch Schuld? </a:t>
            </a:r>
            <a:br>
              <a:rPr lang="de-DE" altLang="de-DE" sz="2400" dirty="0" smtClean="0">
                <a:latin typeface="+mn-lt"/>
              </a:rPr>
            </a:br>
            <a:r>
              <a:rPr lang="de-DE" altLang="de-DE" sz="2400" dirty="0" smtClean="0">
                <a:latin typeface="+mn-lt"/>
              </a:rPr>
              <a:t>Etwas, das nicht sein sollte?</a:t>
            </a:r>
            <a:r>
              <a:rPr lang="de-DE" altLang="de-DE" sz="2400" dirty="0">
                <a:latin typeface="+mn-lt"/>
              </a:rPr>
              <a:t/>
            </a:r>
            <a:br>
              <a:rPr lang="de-DE" altLang="de-DE" sz="2400" dirty="0">
                <a:latin typeface="+mn-lt"/>
              </a:rPr>
            </a:br>
            <a:endParaRPr lang="de-DE" altLang="de-DE" sz="2400" dirty="0" smtClean="0">
              <a:latin typeface="+mn-lt"/>
            </a:endParaRPr>
          </a:p>
          <a:p>
            <a:pPr>
              <a:spcBef>
                <a:spcPts val="600"/>
              </a:spcBef>
            </a:pPr>
            <a:r>
              <a:rPr lang="de-DE" sz="2400" dirty="0">
                <a:latin typeface="+mn-lt"/>
              </a:rPr>
              <a:t>Wir wissen heute, dass in einer Schöpfung, </a:t>
            </a:r>
            <a:r>
              <a:rPr lang="de-DE" sz="2400" dirty="0" smtClean="0">
                <a:latin typeface="+mn-lt"/>
              </a:rPr>
              <a:t/>
            </a:r>
            <a:br>
              <a:rPr lang="de-DE" sz="2400" dirty="0" smtClean="0">
                <a:latin typeface="+mn-lt"/>
              </a:rPr>
            </a:br>
            <a:r>
              <a:rPr lang="de-DE" sz="2400" dirty="0" smtClean="0">
                <a:latin typeface="+mn-lt"/>
              </a:rPr>
              <a:t>die </a:t>
            </a:r>
            <a:r>
              <a:rPr lang="de-DE" sz="2400" dirty="0">
                <a:latin typeface="+mn-lt"/>
              </a:rPr>
              <a:t>sich evolutiv vollzieht, </a:t>
            </a:r>
            <a:r>
              <a:rPr lang="de-DE" sz="2400" dirty="0" smtClean="0">
                <a:latin typeface="+mn-lt"/>
              </a:rPr>
              <a:t/>
            </a:r>
            <a:br>
              <a:rPr lang="de-DE" sz="2400" dirty="0" smtClean="0">
                <a:latin typeface="+mn-lt"/>
              </a:rPr>
            </a:br>
            <a:r>
              <a:rPr lang="de-DE" sz="2400" dirty="0" smtClean="0">
                <a:latin typeface="+mn-lt"/>
              </a:rPr>
              <a:t>das </a:t>
            </a:r>
            <a:r>
              <a:rPr lang="de-DE" sz="2400" dirty="0">
                <a:latin typeface="+mn-lt"/>
              </a:rPr>
              <a:t>Leben ohne Tod nicht denkbar ist. Dass die Vergänglichkeit des Gewordenen </a:t>
            </a:r>
            <a:r>
              <a:rPr lang="de-DE" sz="2400" dirty="0" smtClean="0">
                <a:latin typeface="+mn-lt"/>
              </a:rPr>
              <a:t/>
            </a:r>
            <a:br>
              <a:rPr lang="de-DE" sz="2400" dirty="0" smtClean="0">
                <a:latin typeface="+mn-lt"/>
              </a:rPr>
            </a:br>
            <a:r>
              <a:rPr lang="de-DE" sz="2400" dirty="0" smtClean="0">
                <a:latin typeface="+mn-lt"/>
              </a:rPr>
              <a:t>die </a:t>
            </a:r>
            <a:r>
              <a:rPr lang="de-DE" sz="2400" dirty="0">
                <a:latin typeface="+mn-lt"/>
              </a:rPr>
              <a:t>Bedingung ist für neues Leben</a:t>
            </a:r>
            <a:r>
              <a:rPr lang="de-DE" sz="2400" dirty="0" smtClean="0">
                <a:latin typeface="+mn-lt"/>
              </a:rPr>
              <a:t>.</a:t>
            </a:r>
          </a:p>
          <a:p>
            <a:pPr>
              <a:spcBef>
                <a:spcPts val="600"/>
              </a:spcBef>
            </a:pPr>
            <a:r>
              <a:rPr lang="de-DE" sz="2400" dirty="0">
                <a:latin typeface="+mn-lt"/>
              </a:rPr>
              <a:t>Der Tod als Kern zum neuen </a:t>
            </a:r>
            <a:r>
              <a:rPr lang="de-DE" sz="2400" dirty="0" smtClean="0">
                <a:latin typeface="+mn-lt"/>
              </a:rPr>
              <a:t>Leben</a:t>
            </a:r>
            <a:br>
              <a:rPr lang="de-DE" sz="2400" dirty="0" smtClean="0">
                <a:latin typeface="+mn-lt"/>
              </a:rPr>
            </a:br>
            <a:r>
              <a:rPr lang="de-DE" sz="2400" dirty="0" smtClean="0">
                <a:latin typeface="+mn-lt"/>
              </a:rPr>
              <a:t>kann </a:t>
            </a:r>
            <a:r>
              <a:rPr lang="de-DE" sz="2400" dirty="0">
                <a:latin typeface="+mn-lt"/>
              </a:rPr>
              <a:t>nicht Folge der Sünde sein.</a:t>
            </a:r>
          </a:p>
          <a:p>
            <a:pPr>
              <a:spcBef>
                <a:spcPts val="600"/>
              </a:spcBef>
            </a:pPr>
            <a:endParaRPr lang="de-DE" sz="2400" dirty="0">
              <a:latin typeface="+mn-lt"/>
            </a:endParaRPr>
          </a:p>
        </p:txBody>
      </p:sp>
      <p:sp>
        <p:nvSpPr>
          <p:cNvPr id="15364" name="Rectangle 4"/>
          <p:cNvSpPr>
            <a:spLocks noGrp="1" noChangeArrowheads="1"/>
          </p:cNvSpPr>
          <p:nvPr>
            <p:ph type="title"/>
          </p:nvPr>
        </p:nvSpPr>
        <p:spPr/>
        <p:txBody>
          <a:bodyPr>
            <a:normAutofit/>
          </a:bodyPr>
          <a:lstStyle/>
          <a:p>
            <a:pPr algn="l" eaLnBrk="1" hangingPunct="1"/>
            <a:r>
              <a:rPr lang="de-DE" altLang="de-DE" dirty="0" smtClean="0"/>
              <a:t>Der Tod: „Folge der Schuld“?</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4616304"/>
            <a:ext cx="3059832" cy="1988891"/>
          </a:xfrm>
          <a:prstGeom prst="rect">
            <a:avLst/>
          </a:prstGeom>
        </p:spPr>
      </p:pic>
    </p:spTree>
    <p:extLst>
      <p:ext uri="{BB962C8B-B14F-4D97-AF65-F5344CB8AC3E}">
        <p14:creationId xmlns:p14="http://schemas.microsoft.com/office/powerpoint/2010/main" val="64345736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r>
              <a:rPr lang="de-DE" altLang="de-DE" dirty="0" smtClean="0">
                <a:latin typeface="+mn-lt"/>
              </a:rPr>
              <a:t>Tod in uns</a:t>
            </a:r>
          </a:p>
        </p:txBody>
      </p:sp>
      <p:sp>
        <p:nvSpPr>
          <p:cNvPr id="7171" name="Text Box 3"/>
          <p:cNvSpPr txBox="1">
            <a:spLocks noChangeArrowheads="1"/>
          </p:cNvSpPr>
          <p:nvPr/>
        </p:nvSpPr>
        <p:spPr bwMode="auto">
          <a:xfrm>
            <a:off x="539552" y="1844824"/>
            <a:ext cx="673748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de-DE" altLang="de-DE" sz="2400" dirty="0">
                <a:latin typeface="+mn-lt"/>
              </a:rPr>
              <a:t>Rainer Maria Rilke in seinem Gedicht “Schlussstück”:</a:t>
            </a:r>
          </a:p>
          <a:p>
            <a:endParaRPr lang="de-DE" altLang="de-DE" sz="2400" dirty="0">
              <a:latin typeface="+mn-lt"/>
            </a:endParaRPr>
          </a:p>
          <a:p>
            <a:r>
              <a:rPr lang="de-DE" altLang="de-DE" sz="2400" dirty="0">
                <a:latin typeface="+mn-lt"/>
              </a:rPr>
              <a:t>„Der Tod ist groß</a:t>
            </a:r>
            <a:br>
              <a:rPr lang="de-DE" altLang="de-DE" sz="2400" dirty="0">
                <a:latin typeface="+mn-lt"/>
              </a:rPr>
            </a:br>
            <a:r>
              <a:rPr lang="de-DE" altLang="de-DE" sz="2400" dirty="0">
                <a:latin typeface="+mn-lt"/>
              </a:rPr>
              <a:t>Wir sind die Seinen</a:t>
            </a:r>
            <a:br>
              <a:rPr lang="de-DE" altLang="de-DE" sz="2400" dirty="0">
                <a:latin typeface="+mn-lt"/>
              </a:rPr>
            </a:br>
            <a:r>
              <a:rPr lang="de-DE" altLang="de-DE" sz="2400" dirty="0">
                <a:latin typeface="+mn-lt"/>
              </a:rPr>
              <a:t>Lachenden Munds.</a:t>
            </a:r>
            <a:br>
              <a:rPr lang="de-DE" altLang="de-DE" sz="2400" dirty="0">
                <a:latin typeface="+mn-lt"/>
              </a:rPr>
            </a:br>
            <a:r>
              <a:rPr lang="de-DE" altLang="de-DE" sz="2400" dirty="0">
                <a:latin typeface="+mn-lt"/>
              </a:rPr>
              <a:t>Wenn wir uns mitten im Leben meinen,</a:t>
            </a:r>
            <a:br>
              <a:rPr lang="de-DE" altLang="de-DE" sz="2400" dirty="0">
                <a:latin typeface="+mn-lt"/>
              </a:rPr>
            </a:br>
            <a:r>
              <a:rPr lang="de-DE" altLang="de-DE" sz="2400" dirty="0">
                <a:latin typeface="+mn-lt"/>
              </a:rPr>
              <a:t>wagt er zu weinen</a:t>
            </a:r>
            <a:br>
              <a:rPr lang="de-DE" altLang="de-DE" sz="2400" dirty="0">
                <a:latin typeface="+mn-lt"/>
              </a:rPr>
            </a:br>
            <a:r>
              <a:rPr lang="de-DE" altLang="de-DE" sz="2400" dirty="0">
                <a:latin typeface="+mn-lt"/>
              </a:rPr>
              <a:t>mitten in uns.“</a:t>
            </a:r>
            <a:br>
              <a:rPr lang="de-DE" altLang="de-DE" sz="2400" dirty="0">
                <a:latin typeface="+mn-lt"/>
              </a:rPr>
            </a:br>
            <a:endParaRPr lang="de-DE" altLang="de-DE" sz="2400" dirty="0">
              <a:latin typeface="+mn-lt"/>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12" y="2708920"/>
            <a:ext cx="21526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62795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57200" y="1628800"/>
            <a:ext cx="7684304"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de-DE" altLang="de-DE" sz="2000" dirty="0" smtClean="0">
                <a:latin typeface="+mn-lt"/>
              </a:rPr>
              <a:t>Von </a:t>
            </a:r>
            <a:r>
              <a:rPr lang="de-DE" altLang="de-DE" sz="2000" dirty="0">
                <a:latin typeface="+mn-lt"/>
              </a:rPr>
              <a:t>dem, was </a:t>
            </a:r>
            <a:r>
              <a:rPr lang="de-DE" altLang="de-DE" sz="2000" dirty="0" smtClean="0">
                <a:latin typeface="+mn-lt"/>
              </a:rPr>
              <a:t>nach dem Tod kommt, </a:t>
            </a:r>
            <a:br>
              <a:rPr lang="de-DE" altLang="de-DE" sz="2000" dirty="0" smtClean="0">
                <a:latin typeface="+mn-lt"/>
              </a:rPr>
            </a:br>
            <a:r>
              <a:rPr lang="de-DE" altLang="de-DE" sz="2000" dirty="0" smtClean="0">
                <a:latin typeface="+mn-lt"/>
              </a:rPr>
              <a:t>reden wir nicht wissend.</a:t>
            </a:r>
            <a:r>
              <a:rPr lang="de-DE" altLang="de-DE" sz="2000" dirty="0">
                <a:latin typeface="+mn-lt"/>
              </a:rPr>
              <a:t/>
            </a:r>
            <a:br>
              <a:rPr lang="de-DE" altLang="de-DE" sz="2000" dirty="0">
                <a:latin typeface="+mn-lt"/>
              </a:rPr>
            </a:br>
            <a:r>
              <a:rPr lang="de-DE" altLang="de-DE" sz="2000" dirty="0" smtClean="0">
                <a:latin typeface="+mn-lt"/>
              </a:rPr>
              <a:t>Wir reden in </a:t>
            </a:r>
            <a:r>
              <a:rPr lang="de-DE" altLang="de-DE" sz="2000" dirty="0">
                <a:latin typeface="+mn-lt"/>
              </a:rPr>
              <a:t>der Sprache der </a:t>
            </a:r>
            <a:r>
              <a:rPr lang="de-DE" altLang="de-DE" sz="2000" dirty="0" smtClean="0">
                <a:latin typeface="+mn-lt"/>
              </a:rPr>
              <a:t>Hoffnung. </a:t>
            </a:r>
          </a:p>
          <a:p>
            <a:pPr>
              <a:spcBef>
                <a:spcPct val="50000"/>
              </a:spcBef>
            </a:pPr>
            <a:r>
              <a:rPr lang="de-DE" altLang="de-DE" sz="2000" dirty="0">
                <a:latin typeface="+mn-lt"/>
              </a:rPr>
              <a:t>Dass der Tod nicht das letzte Wort hat.</a:t>
            </a:r>
            <a:br>
              <a:rPr lang="de-DE" altLang="de-DE" sz="2000" dirty="0">
                <a:latin typeface="+mn-lt"/>
              </a:rPr>
            </a:br>
            <a:r>
              <a:rPr lang="de-DE" altLang="de-DE" sz="2000" dirty="0">
                <a:latin typeface="+mn-lt"/>
              </a:rPr>
              <a:t>Dass sie irgendwann an unserem Grab stehen und sagen:</a:t>
            </a:r>
            <a:br>
              <a:rPr lang="de-DE" altLang="de-DE" sz="2000" dirty="0">
                <a:latin typeface="+mn-lt"/>
              </a:rPr>
            </a:br>
            <a:r>
              <a:rPr lang="de-DE" altLang="de-DE" sz="2000" dirty="0">
                <a:latin typeface="+mn-lt"/>
              </a:rPr>
              <a:t>Sie lebt. Er lebt.</a:t>
            </a:r>
            <a:br>
              <a:rPr lang="de-DE" altLang="de-DE" sz="2000" dirty="0">
                <a:latin typeface="+mn-lt"/>
              </a:rPr>
            </a:br>
            <a:r>
              <a:rPr lang="de-DE" altLang="de-DE" sz="2000" dirty="0">
                <a:latin typeface="+mn-lt"/>
              </a:rPr>
              <a:t>Christen sind die, die hoffen.</a:t>
            </a:r>
            <a:br>
              <a:rPr lang="de-DE" altLang="de-DE" sz="2000" dirty="0">
                <a:latin typeface="+mn-lt"/>
              </a:rPr>
            </a:br>
            <a:r>
              <a:rPr lang="de-DE" altLang="de-DE" sz="2000" dirty="0">
                <a:latin typeface="+mn-lt"/>
              </a:rPr>
              <a:t>Christliche Theologie ist die Wissenschaft, die es wagt,</a:t>
            </a:r>
            <a:br>
              <a:rPr lang="de-DE" altLang="de-DE" sz="2000" dirty="0">
                <a:latin typeface="+mn-lt"/>
              </a:rPr>
            </a:br>
            <a:r>
              <a:rPr lang="de-DE" altLang="de-DE" sz="2000" dirty="0">
                <a:latin typeface="+mn-lt"/>
              </a:rPr>
              <a:t>über diese Hoffnung zu sprechen</a:t>
            </a:r>
            <a:r>
              <a:rPr lang="de-DE" altLang="de-DE" sz="2000" dirty="0" smtClean="0">
                <a:latin typeface="+mn-lt"/>
              </a:rPr>
              <a:t>:</a:t>
            </a:r>
          </a:p>
          <a:p>
            <a:pPr>
              <a:spcBef>
                <a:spcPct val="50000"/>
              </a:spcBef>
            </a:pPr>
            <a:r>
              <a:rPr lang="de-DE" altLang="de-DE" sz="2000" dirty="0" smtClean="0">
                <a:latin typeface="+mn-lt"/>
              </a:rPr>
              <a:t>Über die “Auferstehung </a:t>
            </a:r>
            <a:r>
              <a:rPr lang="de-DE" altLang="de-DE" sz="2000" dirty="0">
                <a:latin typeface="+mn-lt"/>
              </a:rPr>
              <a:t>der Toten”. </a:t>
            </a:r>
            <a:r>
              <a:rPr lang="de-DE" altLang="de-DE" sz="2000" dirty="0" smtClean="0">
                <a:latin typeface="+mn-lt"/>
              </a:rPr>
              <a:t>Über das </a:t>
            </a:r>
            <a:r>
              <a:rPr lang="de-DE" altLang="de-DE" sz="2000" dirty="0">
                <a:latin typeface="+mn-lt"/>
              </a:rPr>
              <a:t>“Ewige Leben</a:t>
            </a:r>
            <a:r>
              <a:rPr lang="de-DE" altLang="de-DE" sz="2000" dirty="0" smtClean="0">
                <a:latin typeface="+mn-lt"/>
              </a:rPr>
              <a:t>”.</a:t>
            </a:r>
            <a:br>
              <a:rPr lang="de-DE" altLang="de-DE" sz="2000" dirty="0" smtClean="0">
                <a:latin typeface="+mn-lt"/>
              </a:rPr>
            </a:br>
            <a:r>
              <a:rPr lang="de-DE" altLang="de-DE" sz="2000" dirty="0" smtClean="0">
                <a:latin typeface="+mn-lt"/>
              </a:rPr>
              <a:t>Ein </a:t>
            </a:r>
            <a:r>
              <a:rPr lang="de-DE" altLang="de-DE" sz="2000" dirty="0">
                <a:latin typeface="+mn-lt"/>
              </a:rPr>
              <a:t>neues, ein anderes Leben.</a:t>
            </a:r>
          </a:p>
          <a:p>
            <a:pPr>
              <a:spcBef>
                <a:spcPct val="50000"/>
              </a:spcBef>
            </a:pPr>
            <a:r>
              <a:rPr lang="de-DE" altLang="de-DE" sz="2000" dirty="0" smtClean="0">
                <a:latin typeface="+mn-lt"/>
              </a:rPr>
              <a:t>Wer </a:t>
            </a:r>
            <a:r>
              <a:rPr lang="de-DE" altLang="de-DE" sz="2000" dirty="0">
                <a:latin typeface="+mn-lt"/>
              </a:rPr>
              <a:t>ist der Mensch, der so glaubt</a:t>
            </a:r>
            <a:r>
              <a:rPr lang="de-DE" altLang="de-DE" sz="2000" dirty="0" smtClean="0">
                <a:latin typeface="+mn-lt"/>
              </a:rPr>
              <a:t>?</a:t>
            </a:r>
            <a:br>
              <a:rPr lang="de-DE" altLang="de-DE" sz="2000" dirty="0" smtClean="0">
                <a:latin typeface="+mn-lt"/>
              </a:rPr>
            </a:br>
            <a:r>
              <a:rPr lang="de-DE" altLang="de-DE" sz="2000" dirty="0" smtClean="0">
                <a:latin typeface="+mn-lt"/>
              </a:rPr>
              <a:t>Jemand, der sich das Recht nimmt, nicht zu verzweifeln:</a:t>
            </a:r>
            <a:endParaRPr lang="de-DE" altLang="de-DE" sz="2000" dirty="0">
              <a:latin typeface="+mn-lt"/>
            </a:endParaRPr>
          </a:p>
        </p:txBody>
      </p:sp>
      <p:sp>
        <p:nvSpPr>
          <p:cNvPr id="16387" name="Rectangle 3"/>
          <p:cNvSpPr>
            <a:spLocks noGrp="1" noChangeArrowheads="1"/>
          </p:cNvSpPr>
          <p:nvPr>
            <p:ph type="title"/>
          </p:nvPr>
        </p:nvSpPr>
        <p:spPr/>
        <p:txBody>
          <a:bodyPr>
            <a:normAutofit/>
          </a:bodyPr>
          <a:lstStyle/>
          <a:p>
            <a:pPr algn="l" eaLnBrk="1" hangingPunct="1"/>
            <a:r>
              <a:rPr lang="de-DE" altLang="de-DE" dirty="0" smtClean="0">
                <a:solidFill>
                  <a:schemeClr val="tx1"/>
                </a:solidFill>
              </a:rPr>
              <a:t>Im Tod: Hoffnung</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49960"/>
            <a:ext cx="3440273" cy="2757679"/>
          </a:xfrm>
          <a:prstGeom prst="rect">
            <a:avLst/>
          </a:prstGeom>
        </p:spPr>
      </p:pic>
    </p:spTree>
    <p:extLst>
      <p:ext uri="{BB962C8B-B14F-4D97-AF65-F5344CB8AC3E}">
        <p14:creationId xmlns:p14="http://schemas.microsoft.com/office/powerpoint/2010/main" val="268501888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11188" y="1844675"/>
            <a:ext cx="489743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de-DE" altLang="de-DE" sz="2400" dirty="0">
                <a:latin typeface="Calibri" panose="020F0502020204030204" pitchFamily="34" charset="0"/>
              </a:rPr>
              <a:t>“Die Mutigen wissen	</a:t>
            </a:r>
            <a:br>
              <a:rPr lang="de-DE" altLang="de-DE" sz="2400" dirty="0">
                <a:latin typeface="Calibri" panose="020F0502020204030204" pitchFamily="34" charset="0"/>
              </a:rPr>
            </a:br>
            <a:r>
              <a:rPr lang="de-DE" altLang="de-DE" sz="2400" dirty="0">
                <a:latin typeface="Calibri" panose="020F0502020204030204" pitchFamily="34" charset="0"/>
              </a:rPr>
              <a:t>dass sie nicht auferstehen	</a:t>
            </a:r>
            <a:br>
              <a:rPr lang="de-DE" altLang="de-DE" sz="2400" dirty="0">
                <a:latin typeface="Calibri" panose="020F0502020204030204" pitchFamily="34" charset="0"/>
              </a:rPr>
            </a:br>
            <a:r>
              <a:rPr lang="de-DE" altLang="de-DE" sz="2400" dirty="0">
                <a:latin typeface="Calibri" panose="020F0502020204030204" pitchFamily="34" charset="0"/>
              </a:rPr>
              <a:t>dass kein Fleisch um sie wächst	</a:t>
            </a:r>
            <a:br>
              <a:rPr lang="de-DE" altLang="de-DE" sz="2400" dirty="0">
                <a:latin typeface="Calibri" panose="020F0502020204030204" pitchFamily="34" charset="0"/>
              </a:rPr>
            </a:br>
            <a:r>
              <a:rPr lang="de-DE" altLang="de-DE" sz="2400" dirty="0">
                <a:latin typeface="Calibri" panose="020F0502020204030204" pitchFamily="34" charset="0"/>
              </a:rPr>
              <a:t>am jüngsten Morgen	</a:t>
            </a:r>
            <a:br>
              <a:rPr lang="de-DE" altLang="de-DE" sz="2400" dirty="0">
                <a:latin typeface="Calibri" panose="020F0502020204030204" pitchFamily="34" charset="0"/>
              </a:rPr>
            </a:br>
            <a:r>
              <a:rPr lang="de-DE" altLang="de-DE" sz="2400" dirty="0">
                <a:latin typeface="Calibri" panose="020F0502020204030204" pitchFamily="34" charset="0"/>
              </a:rPr>
              <a:t>dass sie nichts mehr erinnern	</a:t>
            </a:r>
            <a:br>
              <a:rPr lang="de-DE" altLang="de-DE" sz="2400" dirty="0">
                <a:latin typeface="Calibri" panose="020F0502020204030204" pitchFamily="34" charset="0"/>
              </a:rPr>
            </a:br>
            <a:r>
              <a:rPr lang="de-DE" altLang="de-DE" sz="2400" dirty="0">
                <a:latin typeface="Calibri" panose="020F0502020204030204" pitchFamily="34" charset="0"/>
              </a:rPr>
              <a:t>niemandem wieder begegnen	</a:t>
            </a:r>
            <a:br>
              <a:rPr lang="de-DE" altLang="de-DE" sz="2400" dirty="0">
                <a:latin typeface="Calibri" panose="020F0502020204030204" pitchFamily="34" charset="0"/>
              </a:rPr>
            </a:br>
            <a:r>
              <a:rPr lang="de-DE" altLang="de-DE" sz="2400" dirty="0">
                <a:latin typeface="Calibri" panose="020F0502020204030204" pitchFamily="34" charset="0"/>
              </a:rPr>
              <a:t>dass nichts ihrer wartet	</a:t>
            </a:r>
            <a:br>
              <a:rPr lang="de-DE" altLang="de-DE" sz="2400" dirty="0">
                <a:latin typeface="Calibri" panose="020F0502020204030204" pitchFamily="34" charset="0"/>
              </a:rPr>
            </a:br>
            <a:r>
              <a:rPr lang="de-DE" altLang="de-DE" sz="2400" dirty="0">
                <a:latin typeface="Calibri" panose="020F0502020204030204" pitchFamily="34" charset="0"/>
              </a:rPr>
              <a:t>keine Seligkeit	</a:t>
            </a:r>
            <a:br>
              <a:rPr lang="de-DE" altLang="de-DE" sz="2400" dirty="0">
                <a:latin typeface="Calibri" panose="020F0502020204030204" pitchFamily="34" charset="0"/>
              </a:rPr>
            </a:br>
            <a:r>
              <a:rPr lang="de-DE" altLang="de-DE" sz="2400" dirty="0">
                <a:latin typeface="Calibri" panose="020F0502020204030204" pitchFamily="34" charset="0"/>
              </a:rPr>
              <a:t>keine Folter	</a:t>
            </a:r>
            <a:br>
              <a:rPr lang="de-DE" altLang="de-DE" sz="2400" dirty="0">
                <a:latin typeface="Calibri" panose="020F0502020204030204" pitchFamily="34" charset="0"/>
              </a:rPr>
            </a:br>
            <a:r>
              <a:rPr lang="de-DE" altLang="de-DE" sz="2400" dirty="0">
                <a:latin typeface="Calibri" panose="020F0502020204030204" pitchFamily="34" charset="0"/>
              </a:rPr>
              <a:t>ich	</a:t>
            </a:r>
            <a:br>
              <a:rPr lang="de-DE" altLang="de-DE" sz="2400" dirty="0">
                <a:latin typeface="Calibri" panose="020F0502020204030204" pitchFamily="34" charset="0"/>
              </a:rPr>
            </a:br>
            <a:r>
              <a:rPr lang="de-DE" altLang="de-DE" sz="2400" dirty="0">
                <a:latin typeface="Calibri" panose="020F0502020204030204" pitchFamily="34" charset="0"/>
              </a:rPr>
              <a:t>bin nicht mutig.”</a:t>
            </a:r>
          </a:p>
          <a:p>
            <a:endParaRPr lang="de-DE" altLang="de-DE" sz="2400" dirty="0">
              <a:latin typeface="Calibri" panose="020F0502020204030204" pitchFamily="34" charset="0"/>
            </a:endParaRPr>
          </a:p>
        </p:txBody>
      </p:sp>
      <p:sp>
        <p:nvSpPr>
          <p:cNvPr id="18435" name="Rectangle 4"/>
          <p:cNvSpPr>
            <a:spLocks noChangeArrowheads="1"/>
          </p:cNvSpPr>
          <p:nvPr/>
        </p:nvSpPr>
        <p:spPr bwMode="auto">
          <a:xfrm>
            <a:off x="5795963" y="2205038"/>
            <a:ext cx="2784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latin typeface="Verdana" pitchFamily="34" charset="0"/>
              </a:rPr>
              <a:t>Marie-Luise Kaschnitz:</a:t>
            </a:r>
          </a:p>
        </p:txBody>
      </p:sp>
      <p:sp>
        <p:nvSpPr>
          <p:cNvPr id="18436" name="Rectangle 9"/>
          <p:cNvSpPr>
            <a:spLocks noGrp="1" noChangeArrowheads="1"/>
          </p:cNvSpPr>
          <p:nvPr>
            <p:ph type="title"/>
          </p:nvPr>
        </p:nvSpPr>
        <p:spPr>
          <a:xfrm>
            <a:off x="457200" y="341313"/>
            <a:ext cx="8229600" cy="1143000"/>
          </a:xfrm>
          <a:noFill/>
        </p:spPr>
        <p:txBody>
          <a:bodyPr/>
          <a:lstStyle/>
          <a:p>
            <a:pPr algn="l" eaLnBrk="1" hangingPunct="1"/>
            <a:r>
              <a:rPr lang="de-DE" altLang="de-DE" smtClean="0"/>
              <a:t>Leben - nach dem Tod</a:t>
            </a:r>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924175"/>
            <a:ext cx="2435225"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77675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1919</Words>
  <Application>Microsoft Office PowerPoint</Application>
  <PresentationFormat>Bildschirmpräsentation (4:3)</PresentationFormat>
  <Paragraphs>240</Paragraphs>
  <Slides>35</Slides>
  <Notes>4</Notes>
  <HiddenSlides>0</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Larissa-Design</vt:lpstr>
      <vt:lpstr>Hat Opa  im Himmel  einen Anzug an?</vt:lpstr>
      <vt:lpstr>Wer spricht mit wem worüber?</vt:lpstr>
      <vt:lpstr>PowerPoint-Präsentation</vt:lpstr>
      <vt:lpstr>PowerPoint-Präsentation</vt:lpstr>
      <vt:lpstr>Tod im Leben </vt:lpstr>
      <vt:lpstr>Der Tod: „Folge der Schuld“?</vt:lpstr>
      <vt:lpstr>Tod in uns</vt:lpstr>
      <vt:lpstr>Im Tod: Hoffnung</vt:lpstr>
      <vt:lpstr>Leben - nach dem Tod</vt:lpstr>
      <vt:lpstr>Leben - nach dem Tod</vt:lpstr>
      <vt:lpstr>Umfassendes Verständnis vom Tod</vt:lpstr>
      <vt:lpstr>Entsprechende Reaktion auf den Tod</vt:lpstr>
      <vt:lpstr>Wer spricht mit wem worüber?</vt:lpstr>
      <vt:lpstr>Kindliche Vorstellung vom Tod</vt:lpstr>
      <vt:lpstr>Kindliche Vorstellung vom Tod</vt:lpstr>
      <vt:lpstr>Kindliche Todesvorstellung</vt:lpstr>
      <vt:lpstr>Kindliche Todesvorstellung</vt:lpstr>
      <vt:lpstr>Kindliche Todesvorstellung</vt:lpstr>
      <vt:lpstr>Kindliche Todesvorstellung</vt:lpstr>
      <vt:lpstr>Kindliche Todesvorstellung</vt:lpstr>
      <vt:lpstr>Kindliche Vorstellung vom Tod</vt:lpstr>
      <vt:lpstr>Entsprechende Reaktion auf den Tod</vt:lpstr>
      <vt:lpstr>Wer spricht mit wem worüber?</vt:lpstr>
      <vt:lpstr>Bilderbücher  als Kommunikationshilfe  </vt:lpstr>
      <vt:lpstr>Bsp. 1: Ente, Tod und Tulpe</vt:lpstr>
      <vt:lpstr>PowerPoint-Präsentation</vt:lpstr>
      <vt:lpstr>Bsp. 2: Hat Opa einen Anzug an</vt:lpstr>
      <vt:lpstr>PowerPoint-Präsentation</vt:lpstr>
      <vt:lpstr>„Akutes“ Sprechen über den Tod</vt:lpstr>
      <vt:lpstr>„Akutes“ Sprechen über den Tod</vt:lpstr>
      <vt:lpstr>„Akutes“ Sprechen über den Tod</vt:lpstr>
      <vt:lpstr>Erklärungen, die nicht hilfreich sind:</vt:lpstr>
      <vt:lpstr>Literatur-Tipps</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 Opa im Himmel einen Anzug an?</dc:title>
  <dc:creator>Elisabeth Jünemann</dc:creator>
  <cp:lastModifiedBy>Elisabeth Jünemann</cp:lastModifiedBy>
  <cp:revision>161</cp:revision>
  <dcterms:created xsi:type="dcterms:W3CDTF">2014-11-20T11:00:48Z</dcterms:created>
  <dcterms:modified xsi:type="dcterms:W3CDTF">2015-06-09T21:03:38Z</dcterms:modified>
</cp:coreProperties>
</file>