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8" r:id="rId2"/>
    <p:sldId id="279" r:id="rId3"/>
    <p:sldId id="301" r:id="rId4"/>
    <p:sldId id="302" r:id="rId5"/>
    <p:sldId id="282" r:id="rId6"/>
    <p:sldId id="283" r:id="rId7"/>
    <p:sldId id="300" r:id="rId8"/>
    <p:sldId id="291" r:id="rId9"/>
    <p:sldId id="292" r:id="rId10"/>
    <p:sldId id="293" r:id="rId11"/>
    <p:sldId id="294" r:id="rId12"/>
    <p:sldId id="298" r:id="rId1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54" y="63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9BE00D-AAF0-4984-B94A-ABCB77413B42}" type="datetimeFigureOut">
              <a:rPr lang="de-DE" smtClean="0"/>
              <a:t>20.03.2026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77EEBC-48F8-4D53-9030-76D2F3CAF3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7224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11B530-7614-4FF0-BE7E-3F905D41BA80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90190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11B530-7614-4FF0-BE7E-3F905D41BA80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69035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43328-1A30-4B2E-ACD5-C0054D92B289}" type="datetimeFigureOut">
              <a:rPr lang="de-DE" smtClean="0"/>
              <a:t>20.03.2026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7857-75BE-401D-99D1-E4AC444188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9110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43328-1A30-4B2E-ACD5-C0054D92B289}" type="datetimeFigureOut">
              <a:rPr lang="de-DE" smtClean="0"/>
              <a:t>20.03.2026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7857-75BE-401D-99D1-E4AC444188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8507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43328-1A30-4B2E-ACD5-C0054D92B289}" type="datetimeFigureOut">
              <a:rPr lang="de-DE" smtClean="0"/>
              <a:t>20.03.2026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7857-75BE-401D-99D1-E4AC444188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6370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43328-1A30-4B2E-ACD5-C0054D92B289}" type="datetimeFigureOut">
              <a:rPr lang="de-DE" smtClean="0"/>
              <a:t>20.03.2026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7857-75BE-401D-99D1-E4AC444188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9357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43328-1A30-4B2E-ACD5-C0054D92B289}" type="datetimeFigureOut">
              <a:rPr lang="de-DE" smtClean="0"/>
              <a:t>20.03.2026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7857-75BE-401D-99D1-E4AC444188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9696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43328-1A30-4B2E-ACD5-C0054D92B289}" type="datetimeFigureOut">
              <a:rPr lang="de-DE" smtClean="0"/>
              <a:t>20.03.2026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7857-75BE-401D-99D1-E4AC444188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4079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43328-1A30-4B2E-ACD5-C0054D92B289}" type="datetimeFigureOut">
              <a:rPr lang="de-DE" smtClean="0"/>
              <a:t>20.03.2026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7857-75BE-401D-99D1-E4AC444188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1067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43328-1A30-4B2E-ACD5-C0054D92B289}" type="datetimeFigureOut">
              <a:rPr lang="de-DE" smtClean="0"/>
              <a:t>20.03.2026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7857-75BE-401D-99D1-E4AC444188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8241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43328-1A30-4B2E-ACD5-C0054D92B289}" type="datetimeFigureOut">
              <a:rPr lang="de-DE" smtClean="0"/>
              <a:t>20.03.2026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7857-75BE-401D-99D1-E4AC444188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2781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43328-1A30-4B2E-ACD5-C0054D92B289}" type="datetimeFigureOut">
              <a:rPr lang="de-DE" smtClean="0"/>
              <a:t>20.03.2026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7857-75BE-401D-99D1-E4AC444188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2831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43328-1A30-4B2E-ACD5-C0054D92B289}" type="datetimeFigureOut">
              <a:rPr lang="de-DE" smtClean="0"/>
              <a:t>20.03.2026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7857-75BE-401D-99D1-E4AC444188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1037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A43328-1A30-4B2E-ACD5-C0054D92B289}" type="datetimeFigureOut">
              <a:rPr lang="de-DE" smtClean="0"/>
              <a:t>20.03.2026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FC7857-75BE-401D-99D1-E4AC444188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1931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youtu.be/aeTqfqKvID8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elisabeth.juenemann@igpweb.org" TargetMode="External"/><Relationship Id="rId2" Type="http://schemas.openxmlformats.org/officeDocument/2006/relationships/hyperlink" Target="mailto:Irmgard.layes@igpweb.or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713176BC-1916-D8F7-621B-E21863C084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61080" y="215809"/>
            <a:ext cx="2152287" cy="705429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AE3C1EF0-96F0-D5FC-803C-9D12BA067D86}"/>
              </a:ext>
            </a:extLst>
          </p:cNvPr>
          <p:cNvSpPr txBox="1"/>
          <p:nvPr/>
        </p:nvSpPr>
        <p:spPr>
          <a:xfrm>
            <a:off x="311091" y="1297096"/>
            <a:ext cx="11726122" cy="4001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de-DE" sz="2800" b="1" dirty="0">
                <a:solidFill>
                  <a:srgbClr val="000000"/>
                </a:solidFill>
                <a:latin typeface="+mj-lt"/>
              </a:rPr>
              <a:t>How care? Wenn (Palliativ-) Patienten sich den Tod wünschen</a:t>
            </a:r>
            <a:r>
              <a:rPr lang="de-DE" sz="2800" b="1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</a:p>
          <a:p>
            <a:pPr>
              <a:spcAft>
                <a:spcPts val="600"/>
              </a:spcAft>
            </a:pPr>
            <a:r>
              <a:rPr lang="de-DE" sz="2400" b="0" i="0" u="none" strike="noStrike" baseline="0" dirty="0">
                <a:solidFill>
                  <a:srgbClr val="000000"/>
                </a:solidFill>
              </a:rPr>
              <a:t>									</a:t>
            </a:r>
          </a:p>
          <a:p>
            <a:r>
              <a:rPr lang="de-DE" sz="2400" dirty="0"/>
              <a:t>Es geht darum:</a:t>
            </a:r>
            <a:br>
              <a:rPr lang="de-DE" sz="2400" dirty="0"/>
            </a:br>
            <a:endParaRPr lang="de-D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Todeswünsche zu verstehen.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Zugrundeliegende Werte unserer Reaktion zu reflektieren.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Eigenen Auftrag zu verstehen.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de-DE" sz="2400" dirty="0">
                <a:solidFill>
                  <a:srgbClr val="000000"/>
                </a:solidFill>
              </a:rPr>
              <a:t>									</a:t>
            </a:r>
            <a:br>
              <a:rPr lang="de-DE" sz="2400" b="1" i="0" u="none" strike="noStrike" baseline="0" dirty="0">
                <a:solidFill>
                  <a:srgbClr val="000000"/>
                </a:solidFill>
              </a:rPr>
            </a:br>
            <a:endParaRPr lang="de-DE" sz="2400" b="1" i="0" u="none" strike="noStrike" baseline="0" dirty="0">
              <a:solidFill>
                <a:srgbClr val="000000"/>
              </a:solidFill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9193995" y="4990280"/>
            <a:ext cx="2998005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br>
              <a:rPr lang="de-DE" b="1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de-DE" dirty="0">
                <a:solidFill>
                  <a:srgbClr val="000000"/>
                </a:solidFill>
                <a:latin typeface="Calibri" panose="020F0502020204030204" pitchFamily="34" charset="0"/>
              </a:rPr>
              <a:t>Prof. Dr. Elisabeth Jünemann,  Sozialethikerin, IGP</a:t>
            </a:r>
          </a:p>
          <a:p>
            <a:pPr>
              <a:spcAft>
                <a:spcPts val="600"/>
              </a:spcAft>
            </a:pPr>
            <a:r>
              <a:rPr lang="de-DE" dirty="0">
                <a:solidFill>
                  <a:srgbClr val="000000"/>
                </a:solidFill>
                <a:latin typeface="Calibri" panose="020F0502020204030204" pitchFamily="34" charset="0"/>
              </a:rPr>
              <a:t>Irmgard Layes, Palliativmedizinerin, IGP</a:t>
            </a:r>
            <a:endParaRPr lang="de-DE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195557B3-29D2-CFF5-E3DA-C168D2127938}"/>
              </a:ext>
            </a:extLst>
          </p:cNvPr>
          <p:cNvSpPr txBox="1"/>
          <p:nvPr/>
        </p:nvSpPr>
        <p:spPr>
          <a:xfrm>
            <a:off x="460012" y="5560904"/>
            <a:ext cx="40074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i="1" dirty="0"/>
              <a:t>Ernas Tod</a:t>
            </a:r>
          </a:p>
          <a:p>
            <a:r>
              <a:rPr lang="de-DE" sz="2400" dirty="0">
                <a:hlinkClick r:id="rId4"/>
              </a:rPr>
              <a:t>https://youtu.be/aeTqfqKvID8</a:t>
            </a:r>
            <a:endParaRPr lang="de-DE" sz="2400" dirty="0"/>
          </a:p>
          <a:p>
            <a:endParaRPr lang="de-DE" sz="2400" i="1" dirty="0"/>
          </a:p>
        </p:txBody>
      </p:sp>
    </p:spTree>
    <p:extLst>
      <p:ext uri="{BB962C8B-B14F-4D97-AF65-F5344CB8AC3E}">
        <p14:creationId xmlns:p14="http://schemas.microsoft.com/office/powerpoint/2010/main" val="21969087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Darum geht es:</a:t>
            </a:r>
            <a:br>
              <a:rPr lang="de-DE" dirty="0"/>
            </a:br>
            <a:r>
              <a:rPr lang="de-DE" dirty="0"/>
              <a:t>3. Unseren Auftrag verstehen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2412093"/>
            <a:ext cx="10515600" cy="4351338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600"/>
              </a:spcBef>
              <a:buNone/>
            </a:pPr>
            <a:r>
              <a:rPr lang="de-DE" dirty="0"/>
              <a:t>Der Mensch, der sich den Tod wünscht, gibt uns einen Auftrag.</a:t>
            </a:r>
            <a:br>
              <a:rPr lang="de-DE" dirty="0"/>
            </a:br>
            <a:endParaRPr lang="de-DE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de-DE" b="1" dirty="0"/>
              <a:t>Was ist unser Auftrag?</a:t>
            </a:r>
            <a:r>
              <a:rPr lang="de-DE" dirty="0"/>
              <a:t> (professionelle Entscheidung)</a:t>
            </a:r>
            <a:endParaRPr lang="de-DE" b="1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Rechteck 3"/>
          <p:cNvSpPr/>
          <p:nvPr/>
        </p:nvSpPr>
        <p:spPr>
          <a:xfrm>
            <a:off x="6349041" y="5233482"/>
            <a:ext cx="658435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/>
              <a:t>Es geht darum:</a:t>
            </a:r>
          </a:p>
          <a:p>
            <a:r>
              <a:rPr lang="de-DE" dirty="0"/>
              <a:t>Todeswünsche zu verstehen.</a:t>
            </a:r>
          </a:p>
          <a:p>
            <a:r>
              <a:rPr lang="de-DE" dirty="0"/>
              <a:t>Zugrundeliegende Werte unserer Reaktion zu reflektieren </a:t>
            </a:r>
          </a:p>
          <a:p>
            <a:r>
              <a:rPr lang="de-DE" b="1" dirty="0"/>
              <a:t>Eigenen Auftrag zu verstehen.</a:t>
            </a:r>
          </a:p>
        </p:txBody>
      </p:sp>
    </p:spTree>
    <p:extLst>
      <p:ext uri="{BB962C8B-B14F-4D97-AF65-F5344CB8AC3E}">
        <p14:creationId xmlns:p14="http://schemas.microsoft.com/office/powerpoint/2010/main" val="30950919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2225" y="264815"/>
            <a:ext cx="10515600" cy="1325563"/>
          </a:xfrm>
        </p:spPr>
        <p:txBody>
          <a:bodyPr/>
          <a:lstStyle/>
          <a:p>
            <a:r>
              <a:rPr lang="de-DE" dirty="0"/>
              <a:t>Unseren Auftrag verstehen</a:t>
            </a:r>
          </a:p>
        </p:txBody>
      </p:sp>
      <p:sp>
        <p:nvSpPr>
          <p:cNvPr id="6" name="Inhaltsplatzhalter 2"/>
          <p:cNvSpPr txBox="1">
            <a:spLocks/>
          </p:cNvSpPr>
          <p:nvPr/>
        </p:nvSpPr>
        <p:spPr>
          <a:xfrm>
            <a:off x="812225" y="1590378"/>
            <a:ext cx="3391393" cy="5076651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de-DE" sz="2400" b="1" dirty="0">
                <a:solidFill>
                  <a:srgbClr val="0070C0"/>
                </a:solidFill>
              </a:rPr>
              <a:t>Was ist mein Auftrag:</a:t>
            </a:r>
            <a:br>
              <a:rPr lang="de-DE" sz="2400" b="1" dirty="0">
                <a:solidFill>
                  <a:srgbClr val="0070C0"/>
                </a:solidFill>
              </a:rPr>
            </a:br>
            <a:br>
              <a:rPr lang="de-DE" sz="2400" dirty="0"/>
            </a:br>
            <a:r>
              <a:rPr lang="de-DE" sz="2400" dirty="0"/>
              <a:t>Beweggründe</a:t>
            </a:r>
            <a:br>
              <a:rPr lang="de-DE" sz="2400" dirty="0"/>
            </a:br>
            <a:r>
              <a:rPr lang="de-DE" sz="2400" dirty="0"/>
              <a:t>differenzieren.</a:t>
            </a:r>
            <a:br>
              <a:rPr lang="de-DE" sz="2400" dirty="0"/>
            </a:br>
            <a:r>
              <a:rPr lang="de-DE" sz="2400" dirty="0"/>
              <a:t>Manifeste Depression erkennen.</a:t>
            </a:r>
            <a:br>
              <a:rPr lang="de-DE" sz="2400" dirty="0"/>
            </a:br>
            <a:r>
              <a:rPr lang="de-DE" sz="2400" dirty="0"/>
              <a:t>Bestmöglich aufklären</a:t>
            </a:r>
            <a:br>
              <a:rPr lang="de-DE" sz="2400" dirty="0"/>
            </a:br>
            <a:r>
              <a:rPr lang="de-DE" sz="2400" dirty="0"/>
              <a:t>und beraten.</a:t>
            </a:r>
            <a:br>
              <a:rPr lang="de-DE" sz="2400" dirty="0"/>
            </a:br>
            <a:r>
              <a:rPr lang="de-DE" sz="2400" dirty="0"/>
              <a:t>Ambivalenz aushalten.</a:t>
            </a:r>
            <a:br>
              <a:rPr lang="de-DE" sz="2400" dirty="0"/>
            </a:br>
            <a:r>
              <a:rPr lang="de-DE" sz="2400" dirty="0"/>
              <a:t>Zeit geben.</a:t>
            </a:r>
            <a:br>
              <a:rPr lang="de-DE" sz="2400" dirty="0"/>
            </a:br>
            <a:r>
              <a:rPr lang="de-DE" sz="2400" dirty="0"/>
              <a:t>Ethisch begründet </a:t>
            </a:r>
            <a:br>
              <a:rPr lang="de-DE" sz="2400" dirty="0"/>
            </a:br>
            <a:r>
              <a:rPr lang="de-DE" sz="2400" dirty="0"/>
              <a:t>entscheiden.</a:t>
            </a:r>
            <a:br>
              <a:rPr lang="de-DE" sz="2400" dirty="0"/>
            </a:br>
            <a:br>
              <a:rPr lang="de-DE" sz="2400" dirty="0"/>
            </a:br>
            <a:endParaRPr lang="de-DE" sz="2400" dirty="0"/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endParaRPr lang="de-DE" sz="2400" dirty="0"/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endParaRPr lang="de-DE" sz="2400" dirty="0"/>
          </a:p>
          <a:p>
            <a:pPr marL="0" indent="0">
              <a:buFont typeface="Arial" panose="020B0604020202020204" pitchFamily="34" charset="0"/>
              <a:buNone/>
            </a:pPr>
            <a:endParaRPr lang="de-DE" sz="2400" dirty="0"/>
          </a:p>
          <a:p>
            <a:pPr marL="0" indent="0">
              <a:buFont typeface="Arial" panose="020B0604020202020204" pitchFamily="34" charset="0"/>
              <a:buNone/>
            </a:pPr>
            <a:endParaRPr lang="de-DE" sz="2400" dirty="0"/>
          </a:p>
        </p:txBody>
      </p:sp>
      <p:sp>
        <p:nvSpPr>
          <p:cNvPr id="10" name="Inhaltsplatzhalter 2"/>
          <p:cNvSpPr txBox="1">
            <a:spLocks/>
          </p:cNvSpPr>
          <p:nvPr/>
        </p:nvSpPr>
        <p:spPr>
          <a:xfrm>
            <a:off x="4420530" y="1590378"/>
            <a:ext cx="396971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de-DE" sz="2400" b="1" dirty="0">
                <a:solidFill>
                  <a:srgbClr val="0070C0"/>
                </a:solidFill>
              </a:rPr>
              <a:t>Was kann mein Auftrag sein:</a:t>
            </a:r>
            <a:br>
              <a:rPr lang="de-DE" sz="2400" b="1" dirty="0"/>
            </a:br>
            <a:br>
              <a:rPr lang="de-DE" sz="2400" dirty="0"/>
            </a:br>
            <a:r>
              <a:rPr lang="de-DE" sz="2400" dirty="0"/>
              <a:t>Todeswunsches in das soziale Gefüge einbetten.</a:t>
            </a:r>
            <a:br>
              <a:rPr lang="de-DE" sz="2400" dirty="0"/>
            </a:br>
            <a:r>
              <a:rPr lang="de-DE" sz="2400" dirty="0"/>
              <a:t>Hauptsächliche </a:t>
            </a:r>
            <a:r>
              <a:rPr lang="de-DE" sz="2400" dirty="0" err="1"/>
              <a:t>Ansprechpartner:in</a:t>
            </a:r>
            <a:r>
              <a:rPr lang="de-DE" sz="2400" dirty="0"/>
              <a:t> sein.</a:t>
            </a:r>
            <a:br>
              <a:rPr lang="de-DE" sz="2400" dirty="0"/>
            </a:br>
            <a:br>
              <a:rPr lang="de-DE" sz="2400" dirty="0"/>
            </a:br>
            <a:endParaRPr lang="de-DE" sz="2400" dirty="0"/>
          </a:p>
        </p:txBody>
      </p:sp>
      <p:sp>
        <p:nvSpPr>
          <p:cNvPr id="7" name="Rechteck 6"/>
          <p:cNvSpPr/>
          <p:nvPr/>
        </p:nvSpPr>
        <p:spPr>
          <a:xfrm>
            <a:off x="4420530" y="5655787"/>
            <a:ext cx="76400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de-DE" sz="2400" dirty="0">
                <a:solidFill>
                  <a:srgbClr val="0070C0"/>
                </a:solidFill>
              </a:rPr>
              <a:t>Unseren Auftrag können wir nur innerhalb unserer eigenen Grenzen erfüllen - die sind zu spüren und zu schützen.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8E1047A-A3C6-BC99-D323-D2900C47494F}"/>
              </a:ext>
            </a:extLst>
          </p:cNvPr>
          <p:cNvSpPr txBox="1">
            <a:spLocks/>
          </p:cNvSpPr>
          <p:nvPr/>
        </p:nvSpPr>
        <p:spPr>
          <a:xfrm>
            <a:off x="8390241" y="1590378"/>
            <a:ext cx="367030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de-DE" sz="2400" b="1" dirty="0">
                <a:solidFill>
                  <a:srgbClr val="0070C0"/>
                </a:solidFill>
              </a:rPr>
              <a:t>Was ist nicht mein Auftrag:</a:t>
            </a:r>
            <a:br>
              <a:rPr lang="de-DE" sz="2400" b="1" dirty="0"/>
            </a:br>
            <a:br>
              <a:rPr lang="de-DE" sz="2400" dirty="0"/>
            </a:br>
            <a:r>
              <a:rPr lang="de-DE" sz="2400" dirty="0"/>
              <a:t>Den Todeswunsch unreflektiert erfüllen.</a:t>
            </a:r>
            <a:br>
              <a:rPr lang="de-DE" sz="2400" dirty="0"/>
            </a:br>
            <a:r>
              <a:rPr lang="de-DE" sz="2400" dirty="0"/>
              <a:t>Den Todeswunsch unverzüglich zu erfüllen.</a:t>
            </a:r>
            <a:br>
              <a:rPr lang="de-DE" sz="2400" dirty="0"/>
            </a:br>
            <a:r>
              <a:rPr lang="de-DE" sz="2400" dirty="0"/>
              <a:t>Maßgebliche Bezugsperson der </a:t>
            </a:r>
            <a:r>
              <a:rPr lang="de-DE" sz="2400" dirty="0" err="1"/>
              <a:t>Patient:innen</a:t>
            </a:r>
            <a:r>
              <a:rPr lang="de-DE" sz="2400" dirty="0"/>
              <a:t> sein.</a:t>
            </a:r>
            <a:br>
              <a:rPr lang="de-DE" sz="2400" dirty="0"/>
            </a:br>
            <a:br>
              <a:rPr lang="de-DE" sz="2400" dirty="0"/>
            </a:b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5082636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39800" y="320890"/>
            <a:ext cx="10515600" cy="1325563"/>
          </a:xfrm>
        </p:spPr>
        <p:txBody>
          <a:bodyPr/>
          <a:lstStyle/>
          <a:p>
            <a:r>
              <a:rPr lang="de-DE" dirty="0"/>
              <a:t>Und zum Schluss: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43707" y="1701118"/>
            <a:ext cx="10905836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e-DE" b="1" dirty="0"/>
              <a:t>Ihre Fragen: </a:t>
            </a:r>
          </a:p>
          <a:p>
            <a:pPr marL="0" indent="0">
              <a:buNone/>
            </a:pPr>
            <a:r>
              <a:rPr lang="de-DE" dirty="0"/>
              <a:t>Welche Fragen sind jetzt noch offen?</a:t>
            </a:r>
          </a:p>
          <a:p>
            <a:pPr marL="0" indent="0">
              <a:buNone/>
            </a:pPr>
            <a:r>
              <a:rPr lang="de-DE" dirty="0"/>
              <a:t>Für Fragen, die Ihnen später noch kommen: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b="1" dirty="0"/>
              <a:t>Unsere Fragen:</a:t>
            </a:r>
          </a:p>
          <a:p>
            <a:pPr marL="0" indent="0">
              <a:buNone/>
            </a:pPr>
            <a:r>
              <a:rPr lang="de-DE" dirty="0"/>
              <a:t>Was nehmen Sie mit?</a:t>
            </a:r>
          </a:p>
          <a:p>
            <a:pPr marL="0" indent="0">
              <a:buNone/>
            </a:pPr>
            <a:r>
              <a:rPr lang="de-DE" dirty="0"/>
              <a:t>Was hätten Sie gerne mitgenommen?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8146472" y="2648566"/>
            <a:ext cx="36552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hlinkClick r:id="rId2"/>
              </a:rPr>
              <a:t>irmgard.layes@igpweb.org</a:t>
            </a:r>
            <a:endParaRPr lang="de-DE" dirty="0"/>
          </a:p>
          <a:p>
            <a:r>
              <a:rPr lang="de-DE" dirty="0">
                <a:hlinkClick r:id="rId3"/>
              </a:rPr>
              <a:t>elisabeth.juenemann@igpweb.org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01041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Darum geht es:</a:t>
            </a:r>
            <a:br>
              <a:rPr lang="de-DE" dirty="0"/>
            </a:br>
            <a:r>
              <a:rPr lang="de-DE" dirty="0"/>
              <a:t>1. Todeswünsche zu verstehen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199" y="1797915"/>
            <a:ext cx="11198525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de-DE" dirty="0"/>
          </a:p>
          <a:p>
            <a:pPr marL="0" indent="0">
              <a:lnSpc>
                <a:spcPct val="150000"/>
              </a:lnSpc>
              <a:spcAft>
                <a:spcPts val="600"/>
              </a:spcAft>
              <a:buNone/>
            </a:pPr>
            <a:r>
              <a:rPr lang="de-DE" dirty="0"/>
              <a:t>Der Wunsch zu sterben äußert sich vielfältig, uneindeutig, ambivalent </a:t>
            </a:r>
          </a:p>
          <a:p>
            <a:pPr marL="0" indent="0">
              <a:lnSpc>
                <a:spcPct val="150000"/>
              </a:lnSpc>
              <a:spcAft>
                <a:spcPts val="600"/>
              </a:spcAft>
              <a:buNone/>
            </a:pPr>
            <a:endParaRPr lang="de-DE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de-DE" dirty="0"/>
              <a:t>Was hören wir? (Motive)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de-DE" dirty="0"/>
              <a:t>Was sagen wir? (Kommunikation)</a:t>
            </a:r>
          </a:p>
          <a:p>
            <a:pPr marL="0" indent="0">
              <a:lnSpc>
                <a:spcPct val="150000"/>
              </a:lnSpc>
              <a:spcBef>
                <a:spcPts val="600"/>
              </a:spcBef>
              <a:buNone/>
            </a:pPr>
            <a:endParaRPr lang="de-DE" dirty="0"/>
          </a:p>
        </p:txBody>
      </p:sp>
      <p:sp>
        <p:nvSpPr>
          <p:cNvPr id="5" name="Rechteck 4"/>
          <p:cNvSpPr/>
          <p:nvPr/>
        </p:nvSpPr>
        <p:spPr>
          <a:xfrm>
            <a:off x="6487064" y="4964612"/>
            <a:ext cx="560585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/>
              <a:t>Es geht darum:</a:t>
            </a:r>
          </a:p>
          <a:p>
            <a:r>
              <a:rPr lang="de-DE" b="1" dirty="0"/>
              <a:t>Todeswünsche zu verstehen.</a:t>
            </a:r>
          </a:p>
          <a:p>
            <a:r>
              <a:rPr lang="de-DE" dirty="0"/>
              <a:t>Zugrundeliegende Werte unserer Reaktion zu reflektieren.</a:t>
            </a:r>
          </a:p>
          <a:p>
            <a:r>
              <a:rPr lang="de-DE" dirty="0"/>
              <a:t>Eigenen Auftrag zu verstehen.</a:t>
            </a:r>
          </a:p>
        </p:txBody>
      </p:sp>
    </p:spTree>
    <p:extLst>
      <p:ext uri="{BB962C8B-B14F-4D97-AF65-F5344CB8AC3E}">
        <p14:creationId xmlns:p14="http://schemas.microsoft.com/office/powerpoint/2010/main" val="3709918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98445" y="22780"/>
            <a:ext cx="10515600" cy="1325563"/>
          </a:xfrm>
        </p:spPr>
        <p:txBody>
          <a:bodyPr>
            <a:normAutofit/>
          </a:bodyPr>
          <a:lstStyle/>
          <a:p>
            <a:r>
              <a:rPr lang="de-DE" sz="3600" dirty="0"/>
              <a:t>Ein Sterbewunsch kann viele Stimmen in sich tragen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9105788" y="151665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2400" b="1" dirty="0">
                <a:solidFill>
                  <a:srgbClr val="0070C0"/>
                </a:solidFill>
              </a:rPr>
              <a:t>Körperliche Last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8524529" y="2867369"/>
            <a:ext cx="34006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2400" b="1" dirty="0">
                <a:solidFill>
                  <a:srgbClr val="0070C0"/>
                </a:solidFill>
              </a:rPr>
              <a:t>Psychische Last</a:t>
            </a:r>
          </a:p>
          <a:p>
            <a:pPr algn="r"/>
            <a:endParaRPr lang="de-DE" sz="2400" b="1" dirty="0">
              <a:solidFill>
                <a:srgbClr val="0070C0"/>
              </a:solidFill>
            </a:endParaRPr>
          </a:p>
          <a:p>
            <a:pPr algn="r"/>
            <a:endParaRPr lang="de-DE" sz="2400" b="1" dirty="0">
              <a:solidFill>
                <a:srgbClr val="0070C0"/>
              </a:solidFill>
            </a:endParaRPr>
          </a:p>
          <a:p>
            <a:pPr algn="r"/>
            <a:endParaRPr lang="de-DE" sz="2400" b="1" dirty="0">
              <a:solidFill>
                <a:srgbClr val="0070C0"/>
              </a:solidFill>
            </a:endParaRPr>
          </a:p>
          <a:p>
            <a:pPr algn="r"/>
            <a:r>
              <a:rPr lang="de-DE" sz="2400" dirty="0">
                <a:solidFill>
                  <a:srgbClr val="0070C0"/>
                </a:solidFill>
              </a:rPr>
              <a:t>Transzendenz</a:t>
            </a:r>
            <a:endParaRPr lang="de-DE" sz="2400" dirty="0"/>
          </a:p>
        </p:txBody>
      </p:sp>
      <p:sp>
        <p:nvSpPr>
          <p:cNvPr id="17" name="Rechteck 16"/>
          <p:cNvSpPr/>
          <p:nvPr/>
        </p:nvSpPr>
        <p:spPr>
          <a:xfrm>
            <a:off x="340155" y="5012324"/>
            <a:ext cx="735354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Tx/>
              <a:buNone/>
            </a:pPr>
            <a:r>
              <a:rPr lang="de-DE" altLang="de-DE" sz="2000" dirty="0">
                <a:solidFill>
                  <a:srgbClr val="000000"/>
                </a:solidFill>
              </a:rPr>
              <a:t>Einsamkeit – Tod als Flucht daraus verstehen</a:t>
            </a:r>
          </a:p>
          <a:p>
            <a:pPr lvl="0">
              <a:buFontTx/>
              <a:buNone/>
            </a:pPr>
            <a:r>
              <a:rPr lang="de-DE" altLang="de-DE" sz="2000" dirty="0" err="1">
                <a:solidFill>
                  <a:srgbClr val="000000"/>
                </a:solidFill>
              </a:rPr>
              <a:t>Vernachlässigtsein</a:t>
            </a:r>
            <a:r>
              <a:rPr lang="de-DE" altLang="de-DE" sz="2000" dirty="0">
                <a:solidFill>
                  <a:srgbClr val="000000"/>
                </a:solidFill>
              </a:rPr>
              <a:t> - Beachtung suchen</a:t>
            </a:r>
            <a:br>
              <a:rPr lang="de-DE" altLang="de-DE" sz="2000" dirty="0">
                <a:solidFill>
                  <a:srgbClr val="000000"/>
                </a:solidFill>
              </a:rPr>
            </a:br>
            <a:r>
              <a:rPr lang="de-DE" altLang="de-DE" sz="2000" dirty="0">
                <a:solidFill>
                  <a:srgbClr val="000000"/>
                </a:solidFill>
              </a:rPr>
              <a:t>Zur Last fallen - Tod aus Altruismus wünschen</a:t>
            </a:r>
            <a:endParaRPr lang="de-DE" sz="2000" dirty="0"/>
          </a:p>
          <a:p>
            <a:pPr lvl="0">
              <a:buFontTx/>
              <a:buNone/>
            </a:pPr>
            <a:r>
              <a:rPr lang="de-DE" sz="2000" dirty="0">
                <a:solidFill>
                  <a:srgbClr val="000000"/>
                </a:solidFill>
              </a:rPr>
              <a:t>Abgegebene Verantwortung – Stellvertretend den Tod wünschen</a:t>
            </a:r>
            <a:endParaRPr lang="de-DE" sz="2000" dirty="0"/>
          </a:p>
        </p:txBody>
      </p:sp>
      <p:sp>
        <p:nvSpPr>
          <p:cNvPr id="20" name="Inhaltsplatzhalter 2"/>
          <p:cNvSpPr txBox="1">
            <a:spLocks/>
          </p:cNvSpPr>
          <p:nvPr/>
        </p:nvSpPr>
        <p:spPr>
          <a:xfrm>
            <a:off x="340155" y="1348343"/>
            <a:ext cx="6601030" cy="113258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0"/>
              </a:spcBef>
              <a:buFontTx/>
              <a:buNone/>
            </a:pPr>
            <a:r>
              <a:rPr lang="de-DE" altLang="de-DE" sz="2000" dirty="0">
                <a:solidFill>
                  <a:srgbClr val="000000"/>
                </a:solidFill>
              </a:rPr>
              <a:t>Schwerer Sterbeprozess – vermeiden</a:t>
            </a:r>
          </a:p>
          <a:p>
            <a:pPr>
              <a:lnSpc>
                <a:spcPct val="120000"/>
              </a:lnSpc>
              <a:spcBef>
                <a:spcPts val="0"/>
              </a:spcBef>
              <a:buFontTx/>
              <a:buNone/>
            </a:pPr>
            <a:r>
              <a:rPr lang="de-DE" altLang="de-DE" sz="2000" dirty="0">
                <a:solidFill>
                  <a:srgbClr val="000000"/>
                </a:solidFill>
              </a:rPr>
              <a:t>Unerträgliche akute Situation - sich entziehen</a:t>
            </a:r>
          </a:p>
          <a:p>
            <a:pPr>
              <a:lnSpc>
                <a:spcPct val="120000"/>
              </a:lnSpc>
              <a:spcBef>
                <a:spcPts val="0"/>
              </a:spcBef>
              <a:buFontTx/>
              <a:buNone/>
            </a:pPr>
            <a:r>
              <a:rPr lang="de-DE" altLang="de-DE" sz="2000" dirty="0">
                <a:solidFill>
                  <a:srgbClr val="000000"/>
                </a:solidFill>
              </a:rPr>
              <a:t>(u.U. trotz des Wunsches zu leben)</a:t>
            </a:r>
          </a:p>
        </p:txBody>
      </p:sp>
      <p:sp>
        <p:nvSpPr>
          <p:cNvPr id="21" name="Inhaltsplatzhalter 2"/>
          <p:cNvSpPr txBox="1">
            <a:spLocks/>
          </p:cNvSpPr>
          <p:nvPr/>
        </p:nvSpPr>
        <p:spPr>
          <a:xfrm>
            <a:off x="340155" y="2841924"/>
            <a:ext cx="7544142" cy="204728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de-DE" altLang="de-DE" sz="2000" dirty="0">
                <a:solidFill>
                  <a:srgbClr val="000000"/>
                </a:solidFill>
              </a:rPr>
              <a:t>Verzweiflung/ Depressivität – nach Hilfe rufen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de-DE" altLang="de-DE" sz="2000" dirty="0">
                <a:solidFill>
                  <a:srgbClr val="000000"/>
                </a:solidFill>
              </a:rPr>
              <a:t>Angst – sich entziehen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de-DE" altLang="de-DE" sz="2000" dirty="0">
                <a:solidFill>
                  <a:srgbClr val="000000"/>
                </a:solidFill>
              </a:rPr>
              <a:t>Nicht mehr Gebrauchtwerden – sich selbst aufgeben  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de-DE" altLang="de-DE" sz="2000" dirty="0">
                <a:solidFill>
                  <a:srgbClr val="000000"/>
                </a:solidFill>
              </a:rPr>
              <a:t>Kontrollverlust – Suizidmöglichkeit als letzte Kontrolle brauchen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endParaRPr lang="de-DE" sz="2000" dirty="0"/>
          </a:p>
          <a:p>
            <a:pPr>
              <a:lnSpc>
                <a:spcPct val="110000"/>
              </a:lnSpc>
              <a:spcBef>
                <a:spcPts val="0"/>
              </a:spcBef>
              <a:buFontTx/>
              <a:buNone/>
            </a:pPr>
            <a:r>
              <a:rPr lang="de-DE" altLang="de-DE" sz="2000" dirty="0">
                <a:solidFill>
                  <a:srgbClr val="000000"/>
                </a:solidFill>
              </a:rPr>
              <a:t>Glaube an ein Leben nach dem Tod – den Tod vorziehen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8302227" y="5332559"/>
            <a:ext cx="36229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2400" b="1" dirty="0">
                <a:solidFill>
                  <a:srgbClr val="0070C0"/>
                </a:solidFill>
              </a:rPr>
              <a:t>Soziale Last</a:t>
            </a:r>
          </a:p>
        </p:txBody>
      </p:sp>
      <p:sp>
        <p:nvSpPr>
          <p:cNvPr id="11" name="Ovale Legende 10"/>
          <p:cNvSpPr/>
          <p:nvPr/>
        </p:nvSpPr>
        <p:spPr>
          <a:xfrm>
            <a:off x="7198187" y="993580"/>
            <a:ext cx="914400" cy="612648"/>
          </a:xfrm>
          <a:prstGeom prst="wedgeEllipseCallo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84348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98445" y="22780"/>
            <a:ext cx="10515600" cy="1325563"/>
          </a:xfrm>
        </p:spPr>
        <p:txBody>
          <a:bodyPr>
            <a:normAutofit/>
          </a:bodyPr>
          <a:lstStyle/>
          <a:p>
            <a:r>
              <a:rPr lang="de-DE" sz="3600" dirty="0"/>
              <a:t>Ein Sterbewunsch kann viele Stimmen in sich tragen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9105788" y="1308872"/>
            <a:ext cx="2819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2400" b="1" dirty="0">
                <a:solidFill>
                  <a:srgbClr val="0070C0"/>
                </a:solidFill>
              </a:rPr>
              <a:t>Körperliche Last</a:t>
            </a:r>
          </a:p>
          <a:p>
            <a:pPr algn="r"/>
            <a:r>
              <a:rPr lang="de-DE" sz="2400" dirty="0">
                <a:solidFill>
                  <a:srgbClr val="00B050"/>
                </a:solidFill>
              </a:rPr>
              <a:t>- Hoffnung auf </a:t>
            </a:r>
            <a:r>
              <a:rPr lang="de-DE" sz="2400" dirty="0" err="1"/>
              <a:t>Erlöstheit</a:t>
            </a:r>
            <a:r>
              <a:rPr lang="de-DE" sz="2400" dirty="0"/>
              <a:t> durch Tod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8524529" y="2867369"/>
            <a:ext cx="34006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2400" b="1" dirty="0">
                <a:solidFill>
                  <a:srgbClr val="0070C0"/>
                </a:solidFill>
              </a:rPr>
              <a:t>Psychische Last</a:t>
            </a:r>
          </a:p>
          <a:p>
            <a:pPr algn="r"/>
            <a:r>
              <a:rPr lang="de-DE" sz="2400" dirty="0">
                <a:solidFill>
                  <a:srgbClr val="00B050"/>
                </a:solidFill>
              </a:rPr>
              <a:t>- Hoffnung auf  </a:t>
            </a:r>
          </a:p>
          <a:p>
            <a:pPr algn="r"/>
            <a:r>
              <a:rPr lang="de-DE" sz="2400" dirty="0"/>
              <a:t>Ruhe, Frieden,</a:t>
            </a:r>
          </a:p>
          <a:p>
            <a:pPr algn="r"/>
            <a:r>
              <a:rPr lang="de-DE" sz="2400" dirty="0"/>
              <a:t>durch Tod</a:t>
            </a:r>
          </a:p>
          <a:p>
            <a:pPr algn="r"/>
            <a:r>
              <a:rPr lang="de-DE" sz="2400" dirty="0"/>
              <a:t> </a:t>
            </a:r>
            <a:r>
              <a:rPr lang="de-DE" sz="2400" dirty="0">
                <a:solidFill>
                  <a:srgbClr val="0070C0"/>
                </a:solidFill>
              </a:rPr>
              <a:t>Transzendenz</a:t>
            </a:r>
            <a:endParaRPr lang="de-DE" sz="2400" dirty="0"/>
          </a:p>
        </p:txBody>
      </p:sp>
      <p:sp>
        <p:nvSpPr>
          <p:cNvPr id="17" name="Rechteck 16"/>
          <p:cNvSpPr/>
          <p:nvPr/>
        </p:nvSpPr>
        <p:spPr>
          <a:xfrm>
            <a:off x="340155" y="5012324"/>
            <a:ext cx="735354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Tx/>
              <a:buNone/>
            </a:pPr>
            <a:r>
              <a:rPr lang="de-DE" altLang="de-DE" sz="2000" dirty="0">
                <a:solidFill>
                  <a:srgbClr val="000000"/>
                </a:solidFill>
              </a:rPr>
              <a:t>Einsamkeit – Tod als Flucht daraus verstehen</a:t>
            </a:r>
          </a:p>
          <a:p>
            <a:pPr lvl="0">
              <a:buFontTx/>
              <a:buNone/>
            </a:pPr>
            <a:r>
              <a:rPr lang="de-DE" altLang="de-DE" sz="2000" dirty="0" err="1">
                <a:solidFill>
                  <a:srgbClr val="000000"/>
                </a:solidFill>
              </a:rPr>
              <a:t>Vernachlässigtheit</a:t>
            </a:r>
            <a:r>
              <a:rPr lang="de-DE" altLang="de-DE" sz="2000" dirty="0">
                <a:solidFill>
                  <a:srgbClr val="000000"/>
                </a:solidFill>
              </a:rPr>
              <a:t> - Beachtung suchen</a:t>
            </a:r>
            <a:br>
              <a:rPr lang="de-DE" altLang="de-DE" sz="2000" dirty="0">
                <a:solidFill>
                  <a:srgbClr val="000000"/>
                </a:solidFill>
              </a:rPr>
            </a:br>
            <a:r>
              <a:rPr lang="de-DE" altLang="de-DE" sz="2000" dirty="0">
                <a:solidFill>
                  <a:srgbClr val="000000"/>
                </a:solidFill>
              </a:rPr>
              <a:t>Zur Last fallen - Tod aus Altruismus wünschen</a:t>
            </a:r>
            <a:endParaRPr lang="de-DE" sz="2000" dirty="0"/>
          </a:p>
          <a:p>
            <a:pPr lvl="0">
              <a:buFontTx/>
              <a:buNone/>
            </a:pPr>
            <a:r>
              <a:rPr lang="de-DE" sz="2000" dirty="0">
                <a:solidFill>
                  <a:srgbClr val="000000"/>
                </a:solidFill>
              </a:rPr>
              <a:t>Abgegebene Verantwortung – Stellvertretend den Tod wünschen</a:t>
            </a:r>
            <a:endParaRPr lang="de-DE" sz="2000" dirty="0"/>
          </a:p>
        </p:txBody>
      </p:sp>
      <p:sp>
        <p:nvSpPr>
          <p:cNvPr id="20" name="Inhaltsplatzhalter 2"/>
          <p:cNvSpPr txBox="1">
            <a:spLocks/>
          </p:cNvSpPr>
          <p:nvPr/>
        </p:nvSpPr>
        <p:spPr>
          <a:xfrm>
            <a:off x="340155" y="1348343"/>
            <a:ext cx="6601030" cy="113258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0"/>
              </a:spcBef>
              <a:buFontTx/>
              <a:buNone/>
            </a:pPr>
            <a:r>
              <a:rPr lang="de-DE" altLang="de-DE" sz="2000" dirty="0">
                <a:solidFill>
                  <a:srgbClr val="000000"/>
                </a:solidFill>
              </a:rPr>
              <a:t>Schwerer Sterbeprozess – vermeiden</a:t>
            </a:r>
          </a:p>
          <a:p>
            <a:pPr>
              <a:lnSpc>
                <a:spcPct val="120000"/>
              </a:lnSpc>
              <a:spcBef>
                <a:spcPts val="0"/>
              </a:spcBef>
              <a:buFontTx/>
              <a:buNone/>
            </a:pPr>
            <a:r>
              <a:rPr lang="de-DE" altLang="de-DE" sz="2000" dirty="0">
                <a:solidFill>
                  <a:srgbClr val="000000"/>
                </a:solidFill>
              </a:rPr>
              <a:t>Unerträgliche akute Situation - sich entziehen</a:t>
            </a:r>
          </a:p>
          <a:p>
            <a:pPr>
              <a:lnSpc>
                <a:spcPct val="120000"/>
              </a:lnSpc>
              <a:spcBef>
                <a:spcPts val="0"/>
              </a:spcBef>
              <a:buFontTx/>
              <a:buNone/>
            </a:pPr>
            <a:r>
              <a:rPr lang="de-DE" altLang="de-DE" sz="2000" dirty="0">
                <a:solidFill>
                  <a:srgbClr val="000000"/>
                </a:solidFill>
              </a:rPr>
              <a:t>(u.U. trotz des Wunsches zu leben)</a:t>
            </a:r>
          </a:p>
        </p:txBody>
      </p:sp>
      <p:sp>
        <p:nvSpPr>
          <p:cNvPr id="21" name="Inhaltsplatzhalter 2"/>
          <p:cNvSpPr txBox="1">
            <a:spLocks/>
          </p:cNvSpPr>
          <p:nvPr/>
        </p:nvSpPr>
        <p:spPr>
          <a:xfrm>
            <a:off x="340155" y="2841924"/>
            <a:ext cx="7544142" cy="204728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de-DE" altLang="de-DE" sz="2000" dirty="0">
                <a:solidFill>
                  <a:srgbClr val="000000"/>
                </a:solidFill>
              </a:rPr>
              <a:t>Verzweiflung/ Depressivität – nach Hilfe rufen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de-DE" altLang="de-DE" sz="2000" dirty="0">
                <a:solidFill>
                  <a:srgbClr val="000000"/>
                </a:solidFill>
              </a:rPr>
              <a:t>Angst – sich entziehen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de-DE" altLang="de-DE" sz="2000" dirty="0">
                <a:solidFill>
                  <a:srgbClr val="000000"/>
                </a:solidFill>
              </a:rPr>
              <a:t>Nicht mehr Gebrauchtwerden – sich selbst aufgeben  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de-DE" altLang="de-DE" sz="2000" dirty="0">
                <a:solidFill>
                  <a:srgbClr val="000000"/>
                </a:solidFill>
              </a:rPr>
              <a:t>Kontrollverlust – Suizidmöglichkeit als letzte Kontrolle brauchen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endParaRPr lang="de-DE" sz="2000" dirty="0"/>
          </a:p>
          <a:p>
            <a:pPr>
              <a:lnSpc>
                <a:spcPct val="110000"/>
              </a:lnSpc>
              <a:spcBef>
                <a:spcPts val="0"/>
              </a:spcBef>
              <a:buFontTx/>
              <a:buNone/>
            </a:pPr>
            <a:r>
              <a:rPr lang="de-DE" altLang="de-DE" sz="2000" dirty="0">
                <a:solidFill>
                  <a:srgbClr val="000000"/>
                </a:solidFill>
              </a:rPr>
              <a:t>Glaube an ein Leben nach dem Tod – den Tod vorziehen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8302227" y="4889214"/>
            <a:ext cx="362296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2400" b="1" dirty="0">
                <a:solidFill>
                  <a:srgbClr val="0070C0"/>
                </a:solidFill>
              </a:rPr>
              <a:t>Soziale Last</a:t>
            </a:r>
          </a:p>
          <a:p>
            <a:pPr algn="r"/>
            <a:r>
              <a:rPr lang="de-DE" sz="2400" dirty="0">
                <a:solidFill>
                  <a:srgbClr val="00B050"/>
                </a:solidFill>
              </a:rPr>
              <a:t>- Hoffnung auf</a:t>
            </a:r>
          </a:p>
          <a:p>
            <a:pPr algn="r"/>
            <a:r>
              <a:rPr lang="de-DE" sz="2400" dirty="0"/>
              <a:t>Versöhnung, Frieden,</a:t>
            </a:r>
            <a:br>
              <a:rPr lang="de-DE" sz="2400" dirty="0"/>
            </a:br>
            <a:r>
              <a:rPr lang="de-DE" sz="2400" dirty="0"/>
              <a:t> Liebe durch Tod</a:t>
            </a:r>
          </a:p>
        </p:txBody>
      </p:sp>
      <p:sp>
        <p:nvSpPr>
          <p:cNvPr id="14" name="Textfeld 13"/>
          <p:cNvSpPr txBox="1"/>
          <p:nvPr/>
        </p:nvSpPr>
        <p:spPr>
          <a:xfrm>
            <a:off x="6434730" y="4603875"/>
            <a:ext cx="24413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rgbClr val="00B050"/>
                </a:solidFill>
              </a:rPr>
              <a:t>Gibt es verdeckte Hoffnungsalternativen?</a:t>
            </a:r>
          </a:p>
        </p:txBody>
      </p:sp>
      <p:sp>
        <p:nvSpPr>
          <p:cNvPr id="15" name="Textfeld 14"/>
          <p:cNvSpPr txBox="1"/>
          <p:nvPr/>
        </p:nvSpPr>
        <p:spPr>
          <a:xfrm>
            <a:off x="6410302" y="2476762"/>
            <a:ext cx="28531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rgbClr val="00B050"/>
                </a:solidFill>
              </a:rPr>
              <a:t>Gibt es verdeckte Hoffnungsalternativen?</a:t>
            </a:r>
          </a:p>
        </p:txBody>
      </p:sp>
      <p:sp>
        <p:nvSpPr>
          <p:cNvPr id="11" name="Ovale Legende 10"/>
          <p:cNvSpPr/>
          <p:nvPr/>
        </p:nvSpPr>
        <p:spPr>
          <a:xfrm>
            <a:off x="7198187" y="993580"/>
            <a:ext cx="914400" cy="612648"/>
          </a:xfrm>
          <a:prstGeom prst="wedgeEllipseCallo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9718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2560520"/>
              </p:ext>
            </p:extLst>
          </p:nvPr>
        </p:nvGraphicFramePr>
        <p:xfrm>
          <a:off x="1869057" y="35382"/>
          <a:ext cx="10201023" cy="66309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39958">
                  <a:extLst>
                    <a:ext uri="{9D8B030D-6E8A-4147-A177-3AD203B41FA5}">
                      <a16:colId xmlns:a16="http://schemas.microsoft.com/office/drawing/2014/main" val="663492299"/>
                    </a:ext>
                  </a:extLst>
                </a:gridCol>
                <a:gridCol w="2961352">
                  <a:extLst>
                    <a:ext uri="{9D8B030D-6E8A-4147-A177-3AD203B41FA5}">
                      <a16:colId xmlns:a16="http://schemas.microsoft.com/office/drawing/2014/main" val="3329866887"/>
                    </a:ext>
                  </a:extLst>
                </a:gridCol>
                <a:gridCol w="5699713">
                  <a:extLst>
                    <a:ext uri="{9D8B030D-6E8A-4147-A177-3AD203B41FA5}">
                      <a16:colId xmlns:a16="http://schemas.microsoft.com/office/drawing/2014/main" val="96423958"/>
                    </a:ext>
                  </a:extLst>
                </a:gridCol>
              </a:tblGrid>
              <a:tr h="3449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4907143"/>
                  </a:ext>
                </a:extLst>
              </a:tr>
              <a:tr h="3286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Gesprächsschritt</a:t>
                      </a: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Ziel</a:t>
                      </a: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Leitfragen/ Haltungen</a:t>
                      </a: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5416916"/>
                  </a:ext>
                </a:extLst>
              </a:tr>
              <a:tr h="9157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Einstieg / </a:t>
                      </a:r>
                      <a:b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Öffnung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Sicherheit und Beziehung schaffen</a:t>
                      </a:r>
                      <a:endParaRPr lang="de-DE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„Ich möchte verstehen, was Sie gerade bewegt…“</a:t>
                      </a:r>
                      <a:br>
                        <a:rPr lang="de-DE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„Sie haben gesagt, Sie möchten lieber sterben – können Sie mir erzählen, was dieser Wunsch für Sie bedeutet?“</a:t>
                      </a:r>
                      <a:endParaRPr lang="de-DE" sz="14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2483818"/>
                  </a:ext>
                </a:extLst>
              </a:tr>
              <a:tr h="4646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Körperliche</a:t>
                      </a:r>
                      <a:b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Dimension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Belastungen und körperliche </a:t>
                      </a:r>
                      <a:b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Schmerzen explorieren</a:t>
                      </a:r>
                      <a:endParaRPr lang="de-DE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„Wie geht es Ihnen körperlich zurzeit?“</a:t>
                      </a:r>
                      <a:br>
                        <a:rPr lang="de-DE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„Was wäre eine Erleichterung für Sie?“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180311"/>
                  </a:ext>
                </a:extLst>
              </a:tr>
              <a:tr h="6901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b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Psychische </a:t>
                      </a:r>
                      <a:b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Dimension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Emotionale Zustände verstehen</a:t>
                      </a:r>
                      <a:b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(z. B. Angst, Erschöpfung)</a:t>
                      </a:r>
                      <a:endParaRPr lang="de-DE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br>
                        <a:rPr lang="de-DE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„Wie erleben Sie Ihre Tage im Moment?“</a:t>
                      </a:r>
                      <a:br>
                        <a:rPr lang="de-DE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„Gibt es etwas, das Ihnen besonders schwerfällt?“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8492023"/>
                  </a:ext>
                </a:extLst>
              </a:tr>
              <a:tr h="8013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Soziale</a:t>
                      </a:r>
                      <a:b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Dimension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Beziehung, Einsamkeit, </a:t>
                      </a:r>
                      <a:b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Gefühl der Last verstehen</a:t>
                      </a:r>
                      <a:endParaRPr lang="de-DE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„Wie erleben Sie die Menschen um sich herum?“</a:t>
                      </a:r>
                      <a:br>
                        <a:rPr lang="de-DE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„Haben Sie Sorge, jemandem zur Last zu fallen?“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767366"/>
                  </a:ext>
                </a:extLst>
              </a:tr>
              <a:tr h="12012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Sinn- / </a:t>
                      </a:r>
                      <a:b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Glaubensdimension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Deutungen, Transzendenz, </a:t>
                      </a:r>
                      <a:b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religiöse Hoffnungen ansprechen</a:t>
                      </a:r>
                      <a:endParaRPr lang="de-DE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„Welche Rolle spielt für Sie der Glaube oder die Vorstellung vom Leben nach dem Tod?“</a:t>
                      </a:r>
                      <a:br>
                        <a:rPr lang="de-DE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„Was bedeutet es für Sie, zu sterben – und was, weiterzuleben?“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743965"/>
                  </a:ext>
                </a:extLst>
              </a:tr>
              <a:tr h="9276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Hoffnungs-</a:t>
                      </a:r>
                      <a:b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alternativen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Verdeckte Wünsche und </a:t>
                      </a:r>
                      <a:b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Ressourcen erkennen</a:t>
                      </a:r>
                      <a:endParaRPr lang="de-DE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„Gibt es etwas, das Ihnen – trotz allem – noch wichtig oder kostbar ist?“</a:t>
                      </a:r>
                      <a:br>
                        <a:rPr lang="de-DE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„Was wäre ein Moment, in dem Sie sich etwas wohler fühlen könnten?“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278949"/>
                  </a:ext>
                </a:extLst>
              </a:tr>
              <a:tr h="9555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Abschluss / </a:t>
                      </a:r>
                      <a:b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Vereinbarung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Rückmeldung geben, </a:t>
                      </a:r>
                      <a:b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Unterstützung   anbieten</a:t>
                      </a:r>
                      <a:endParaRPr lang="de-DE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„Danke, dass Sie mir davon erzählt haben. Was wäre jetzt hilfreich für Sie?“</a:t>
                      </a:r>
                      <a:b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„Darf ich noch einmal wiederkommen, um weiter darüber zu sprechen?“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9768047"/>
                  </a:ext>
                </a:extLst>
              </a:tr>
            </a:tbl>
          </a:graphicData>
        </a:graphic>
      </p:graphicFrame>
      <p:sp>
        <p:nvSpPr>
          <p:cNvPr id="2" name="Rechteck 1"/>
          <p:cNvSpPr/>
          <p:nvPr/>
        </p:nvSpPr>
        <p:spPr>
          <a:xfrm>
            <a:off x="6374080" y="323131"/>
            <a:ext cx="5500468" cy="65143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0" y="506437"/>
            <a:ext cx="2250831" cy="18047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>
                <a:solidFill>
                  <a:srgbClr val="FF0000"/>
                </a:solidFill>
              </a:rPr>
              <a:t>Wir müssen</a:t>
            </a:r>
            <a:br>
              <a:rPr lang="de-DE" dirty="0">
                <a:solidFill>
                  <a:srgbClr val="FF0000"/>
                </a:solidFill>
              </a:rPr>
            </a:br>
            <a:r>
              <a:rPr lang="de-DE" dirty="0">
                <a:solidFill>
                  <a:srgbClr val="FF0000"/>
                </a:solidFill>
              </a:rPr>
              <a:t>reden</a:t>
            </a:r>
            <a:br>
              <a:rPr lang="de-DE" dirty="0">
                <a:solidFill>
                  <a:srgbClr val="FF0000"/>
                </a:solidFill>
              </a:rPr>
            </a:br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7370618" y="323131"/>
            <a:ext cx="367657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solidFill>
                  <a:srgbClr val="FF0000"/>
                </a:solidFill>
              </a:rPr>
              <a:t>Kurzes Fallbeispiel</a:t>
            </a:r>
            <a:br>
              <a:rPr lang="de-DE" sz="2400" dirty="0">
                <a:solidFill>
                  <a:srgbClr val="FF0000"/>
                </a:solidFill>
              </a:rPr>
            </a:br>
            <a:br>
              <a:rPr lang="de-DE" sz="2400" dirty="0">
                <a:solidFill>
                  <a:srgbClr val="FF0000"/>
                </a:solidFill>
              </a:rPr>
            </a:br>
            <a:br>
              <a:rPr lang="de-DE" sz="2400" dirty="0">
                <a:solidFill>
                  <a:srgbClr val="FF0000"/>
                </a:solidFill>
              </a:rPr>
            </a:br>
            <a:br>
              <a:rPr lang="de-DE" sz="2400" dirty="0">
                <a:solidFill>
                  <a:srgbClr val="FF0000"/>
                </a:solidFill>
              </a:rPr>
            </a:br>
            <a:endParaRPr lang="de-DE" sz="2400" dirty="0">
              <a:solidFill>
                <a:srgbClr val="FF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solidFill>
                  <a:srgbClr val="FF0000"/>
                </a:solidFill>
              </a:rPr>
              <a:t>Wie würden Sie mit dieser Person kommunizieren?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solidFill>
                  <a:srgbClr val="FF0000"/>
                </a:solidFill>
              </a:rPr>
              <a:t>Welches Ziel haben Sie?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solidFill>
                  <a:srgbClr val="FF0000"/>
                </a:solidFill>
              </a:rPr>
              <a:t>Wie können Sie diese Ziele in der Kommunikation erreichen?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solidFill>
                  <a:srgbClr val="FF0000"/>
                </a:solidFill>
              </a:rPr>
              <a:t>Was würden Sie erfragen?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solidFill>
                  <a:srgbClr val="FF0000"/>
                </a:solidFill>
              </a:rPr>
              <a:t>Und wie?</a:t>
            </a:r>
          </a:p>
          <a:p>
            <a:endParaRPr lang="de-DE" sz="2400" dirty="0">
              <a:solidFill>
                <a:srgbClr val="FF0000"/>
              </a:solidFill>
            </a:endParaRPr>
          </a:p>
        </p:txBody>
      </p:sp>
      <p:sp>
        <p:nvSpPr>
          <p:cNvPr id="10" name="Ovale Legende 9"/>
          <p:cNvSpPr/>
          <p:nvPr/>
        </p:nvSpPr>
        <p:spPr>
          <a:xfrm>
            <a:off x="10201408" y="597173"/>
            <a:ext cx="636895" cy="612648"/>
          </a:xfrm>
          <a:prstGeom prst="wedgeEllipseCallo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5872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8249250"/>
              </p:ext>
            </p:extLst>
          </p:nvPr>
        </p:nvGraphicFramePr>
        <p:xfrm>
          <a:off x="2250831" y="122559"/>
          <a:ext cx="9819249" cy="66309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82325">
                  <a:extLst>
                    <a:ext uri="{9D8B030D-6E8A-4147-A177-3AD203B41FA5}">
                      <a16:colId xmlns:a16="http://schemas.microsoft.com/office/drawing/2014/main" val="663492299"/>
                    </a:ext>
                  </a:extLst>
                </a:gridCol>
                <a:gridCol w="2850524">
                  <a:extLst>
                    <a:ext uri="{9D8B030D-6E8A-4147-A177-3AD203B41FA5}">
                      <a16:colId xmlns:a16="http://schemas.microsoft.com/office/drawing/2014/main" val="3329866887"/>
                    </a:ext>
                  </a:extLst>
                </a:gridCol>
                <a:gridCol w="5486400">
                  <a:extLst>
                    <a:ext uri="{9D8B030D-6E8A-4147-A177-3AD203B41FA5}">
                      <a16:colId xmlns:a16="http://schemas.microsoft.com/office/drawing/2014/main" val="96423958"/>
                    </a:ext>
                  </a:extLst>
                </a:gridCol>
              </a:tblGrid>
              <a:tr h="3449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4907143"/>
                  </a:ext>
                </a:extLst>
              </a:tr>
              <a:tr h="3286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Gesprächsschritt</a:t>
                      </a: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Ziel</a:t>
                      </a: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Leitfragen/ Haltungen</a:t>
                      </a: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5416916"/>
                  </a:ext>
                </a:extLst>
              </a:tr>
              <a:tr h="9157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Einstieg / </a:t>
                      </a:r>
                      <a:b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Öffnung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Sicherheit und Beziehung schaffen</a:t>
                      </a:r>
                      <a:endParaRPr lang="de-DE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„Ich möchte verstehen, was Sie gerade bewegt…“</a:t>
                      </a:r>
                      <a:b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„Sie haben gesagt, Sie möchten lieber sterben – können Sie mir erzählen, was dieser Wunsch für Sie bedeutet?“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2483818"/>
                  </a:ext>
                </a:extLst>
              </a:tr>
              <a:tr h="4646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Körperliche</a:t>
                      </a:r>
                      <a:b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Dimension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Belastungen und körperliche </a:t>
                      </a:r>
                      <a:b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Schmerzen explorieren</a:t>
                      </a:r>
                      <a:endParaRPr lang="de-DE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„Wie geht es Ihnen körperlich zurzeit?“</a:t>
                      </a:r>
                      <a:b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„Was wäre eine Erleichterung für Sie?“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180311"/>
                  </a:ext>
                </a:extLst>
              </a:tr>
              <a:tr h="6901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b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Psychische </a:t>
                      </a:r>
                      <a:b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Dimension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Emotionale Zustände verstehen</a:t>
                      </a:r>
                      <a:b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(z. B. Angst, Erschöpfung)</a:t>
                      </a:r>
                      <a:endParaRPr lang="de-DE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b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„Wie erleben Sie Ihre Tage im Moment?“</a:t>
                      </a:r>
                      <a:b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„Gibt es etwas, das Ihnen besonders schwerfällt?“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8492023"/>
                  </a:ext>
                </a:extLst>
              </a:tr>
              <a:tr h="8013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Soziale</a:t>
                      </a:r>
                      <a:b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Dimension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Beziehung, Einsamkeit, </a:t>
                      </a:r>
                      <a:b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Gefühl der Last verstehen</a:t>
                      </a:r>
                      <a:endParaRPr lang="de-DE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„Wie erleben Sie die Menschen um sich herum?“</a:t>
                      </a:r>
                      <a:b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„Haben Sie Sorge, jemandem zur Last zu fallen?“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767366"/>
                  </a:ext>
                </a:extLst>
              </a:tr>
              <a:tr h="12012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Sinn- / </a:t>
                      </a:r>
                      <a:b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Glaubensdimension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Deutungen, Transzendenz, </a:t>
                      </a:r>
                      <a:b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religiöse Hoffnungen ansprechen</a:t>
                      </a:r>
                      <a:endParaRPr lang="de-DE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„Welche Rolle spielt für Sie der Glaube oder die Vorstellung vom Leben nach dem Tod?“</a:t>
                      </a:r>
                      <a:b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„Was bedeutet es für Sie, zu sterben – und was, weiterzuleben?“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743965"/>
                  </a:ext>
                </a:extLst>
              </a:tr>
              <a:tr h="9276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Hoffnungs-</a:t>
                      </a:r>
                      <a:b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alternativen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Verdeckte Wünsche und </a:t>
                      </a:r>
                      <a:b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Ressourcen erkennen</a:t>
                      </a:r>
                      <a:endParaRPr lang="de-DE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„Gibt es etwas, das Ihnen – trotz allem – noch wichtig oder kostbar ist?“</a:t>
                      </a:r>
                      <a:b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„Was wäre ein Moment, in dem Sie sich etwas wohler fühlen könnten?“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278949"/>
                  </a:ext>
                </a:extLst>
              </a:tr>
              <a:tr h="9555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Abschluss / </a:t>
                      </a:r>
                      <a:b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Vereinbarung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Rückmeldung geben, </a:t>
                      </a:r>
                      <a:b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Unterstützung   anbieten</a:t>
                      </a:r>
                      <a:endParaRPr lang="de-DE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„Danke, dass Sie mir davon erzählt haben. Was wäre jetzt hilfreich für Sie?“</a:t>
                      </a:r>
                      <a:b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„Darf ich noch einmal wiederkommen, um weiter darüber zu sprechen?“</a:t>
                      </a:r>
                      <a:endParaRPr lang="de-DE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" marR="6859" marT="6859" marB="685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9768047"/>
                  </a:ext>
                </a:extLst>
              </a:tr>
            </a:tbl>
          </a:graphicData>
        </a:graphic>
      </p:graphicFrame>
      <p:sp>
        <p:nvSpPr>
          <p:cNvPr id="7" name="Titel 1"/>
          <p:cNvSpPr txBox="1">
            <a:spLocks/>
          </p:cNvSpPr>
          <p:nvPr/>
        </p:nvSpPr>
        <p:spPr>
          <a:xfrm>
            <a:off x="0" y="444375"/>
            <a:ext cx="2250831" cy="18047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>
                <a:solidFill>
                  <a:srgbClr val="FF0000"/>
                </a:solidFill>
              </a:rPr>
              <a:t>Wir müssen</a:t>
            </a:r>
            <a:br>
              <a:rPr lang="de-DE" dirty="0">
                <a:solidFill>
                  <a:srgbClr val="FF0000"/>
                </a:solidFill>
              </a:rPr>
            </a:br>
            <a:r>
              <a:rPr lang="de-DE" dirty="0">
                <a:solidFill>
                  <a:srgbClr val="FF0000"/>
                </a:solidFill>
              </a:rPr>
              <a:t>reden</a:t>
            </a:r>
            <a:br>
              <a:rPr lang="de-DE" dirty="0">
                <a:solidFill>
                  <a:srgbClr val="FF0000"/>
                </a:solidFill>
              </a:rPr>
            </a:br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8" name="Ovale Legende 7"/>
          <p:cNvSpPr/>
          <p:nvPr/>
        </p:nvSpPr>
        <p:spPr>
          <a:xfrm>
            <a:off x="11032681" y="1942766"/>
            <a:ext cx="636895" cy="612648"/>
          </a:xfrm>
          <a:prstGeom prst="wedgeEllipseCallo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1432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Darum geht es: </a:t>
            </a:r>
            <a:br>
              <a:rPr lang="de-DE" dirty="0"/>
            </a:br>
            <a:r>
              <a:rPr lang="de-DE" dirty="0"/>
              <a:t>2. Zugrundeliegende Werte reflektieren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de-DE" dirty="0"/>
              <a:t>Unser Umgehen mit dem Todeswunsch, unsere Reaktion</a:t>
            </a:r>
            <a:br>
              <a:rPr lang="de-DE" dirty="0"/>
            </a:br>
            <a:r>
              <a:rPr lang="de-DE" dirty="0"/>
              <a:t>ist letztlich eine ethische Entscheidung. </a:t>
            </a:r>
            <a:br>
              <a:rPr lang="de-DE" dirty="0"/>
            </a:br>
            <a:r>
              <a:rPr lang="de-DE" dirty="0"/>
              <a:t>Die muss getroffen werden.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de-DE" dirty="0"/>
              <a:t>Was ist uns wichtig? </a:t>
            </a:r>
          </a:p>
        </p:txBody>
      </p:sp>
      <p:sp>
        <p:nvSpPr>
          <p:cNvPr id="4" name="Rechteck 3"/>
          <p:cNvSpPr/>
          <p:nvPr/>
        </p:nvSpPr>
        <p:spPr>
          <a:xfrm>
            <a:off x="6096000" y="4714590"/>
            <a:ext cx="585816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/>
              <a:t>Es geht darum:</a:t>
            </a:r>
          </a:p>
          <a:p>
            <a:r>
              <a:rPr lang="de-DE" dirty="0"/>
              <a:t>Todeswünsche zu verstehen.</a:t>
            </a:r>
          </a:p>
          <a:p>
            <a:r>
              <a:rPr lang="de-DE" b="1" dirty="0"/>
              <a:t>Zugrundeliegende Werte unserer Reaktion zu reflektieren.</a:t>
            </a:r>
          </a:p>
          <a:p>
            <a:r>
              <a:rPr lang="de-DE" dirty="0"/>
              <a:t>Eigenen Auftrag zu verstehen.</a:t>
            </a:r>
          </a:p>
        </p:txBody>
      </p:sp>
    </p:spTree>
    <p:extLst>
      <p:ext uri="{BB962C8B-B14F-4D97-AF65-F5344CB8AC3E}">
        <p14:creationId xmlns:p14="http://schemas.microsoft.com/office/powerpoint/2010/main" val="5515288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enkblase: wolkenförmig 6">
            <a:extLst>
              <a:ext uri="{FF2B5EF4-FFF2-40B4-BE49-F238E27FC236}">
                <a16:creationId xmlns:a16="http://schemas.microsoft.com/office/drawing/2014/main" id="{E7C3DB56-9AFB-1540-E7D6-B492527B603D}"/>
              </a:ext>
            </a:extLst>
          </p:cNvPr>
          <p:cNvSpPr/>
          <p:nvPr/>
        </p:nvSpPr>
        <p:spPr>
          <a:xfrm>
            <a:off x="9362196" y="4858371"/>
            <a:ext cx="2036363" cy="1325563"/>
          </a:xfrm>
          <a:prstGeom prst="cloud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8155662" y="1620146"/>
            <a:ext cx="866775" cy="6048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bg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2400" dirty="0">
                <a:solidFill>
                  <a:srgbClr val="0070C0"/>
                </a:solidFill>
                <a:latin typeface="+mn-lt"/>
              </a:rPr>
              <a:t>Ich habe eine (moralische) Einstellung </a:t>
            </a:r>
            <a:br>
              <a:rPr lang="de-DE" altLang="de-DE" sz="2400" dirty="0">
                <a:solidFill>
                  <a:srgbClr val="0070C0"/>
                </a:solidFill>
                <a:latin typeface="+mn-lt"/>
              </a:rPr>
            </a:br>
            <a:r>
              <a:rPr lang="de-DE" altLang="de-DE" sz="2400" dirty="0">
                <a:solidFill>
                  <a:srgbClr val="0070C0"/>
                </a:solidFill>
                <a:latin typeface="+mn-lt"/>
              </a:rPr>
              <a:t>SINN</a:t>
            </a:r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1066224">
            <a:off x="3932289" y="2067776"/>
            <a:ext cx="2639797" cy="1932599"/>
          </a:xfrm>
          <a:prstGeom prst="rect">
            <a:avLst/>
          </a:prstGeom>
          <a:ln>
            <a:noFill/>
          </a:ln>
        </p:spPr>
      </p:pic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1391583" y="2082795"/>
            <a:ext cx="957133" cy="35203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bg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2400" dirty="0">
                <a:solidFill>
                  <a:srgbClr val="0070C0"/>
                </a:solidFill>
                <a:latin typeface="+mn-lt"/>
              </a:rPr>
              <a:t>Ich kenne die Fakten</a:t>
            </a:r>
            <a:br>
              <a:rPr lang="de-DE" altLang="de-DE" sz="2400" dirty="0">
                <a:solidFill>
                  <a:srgbClr val="0070C0"/>
                </a:solidFill>
                <a:latin typeface="+mn-lt"/>
              </a:rPr>
            </a:br>
            <a:r>
              <a:rPr lang="de-DE" altLang="de-DE" sz="2400" dirty="0">
                <a:solidFill>
                  <a:srgbClr val="0070C0"/>
                </a:solidFill>
                <a:latin typeface="+mn-lt"/>
              </a:rPr>
              <a:t>SACHE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5374318" y="4712264"/>
            <a:ext cx="957133" cy="35203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bg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2400" dirty="0">
                <a:solidFill>
                  <a:srgbClr val="0070C0"/>
                </a:solidFill>
                <a:latin typeface="+mn-lt"/>
              </a:rPr>
              <a:t>Ich schließe aus Sache und Sinn auf den</a:t>
            </a:r>
            <a:br>
              <a:rPr lang="de-DE" altLang="de-DE" sz="2400" dirty="0">
                <a:solidFill>
                  <a:srgbClr val="0070C0"/>
                </a:solidFill>
                <a:latin typeface="+mn-lt"/>
              </a:rPr>
            </a:br>
            <a:r>
              <a:rPr lang="de-DE" altLang="de-DE" sz="2400" dirty="0">
                <a:solidFill>
                  <a:srgbClr val="0070C0"/>
                </a:solidFill>
                <a:latin typeface="+mn-lt"/>
              </a:rPr>
              <a:t> (moralischen) WERT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595085" y="2873273"/>
            <a:ext cx="175363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/>
              <a:t>Hintergrund:</a:t>
            </a:r>
          </a:p>
          <a:p>
            <a:r>
              <a:rPr lang="de-DE" sz="2000" dirty="0" err="1"/>
              <a:t>SACHliches</a:t>
            </a:r>
            <a:r>
              <a:rPr lang="de-DE" sz="2000" dirty="0"/>
              <a:t>.</a:t>
            </a:r>
            <a:br>
              <a:rPr lang="de-DE" sz="2000" dirty="0"/>
            </a:br>
            <a:r>
              <a:rPr lang="de-DE" sz="2000" dirty="0"/>
              <a:t>Pflegerische, medizinische, psychologische ... Grund-Lage </a:t>
            </a:r>
          </a:p>
        </p:txBody>
      </p:sp>
      <p:sp>
        <p:nvSpPr>
          <p:cNvPr id="13" name="Textfeld 12"/>
          <p:cNvSpPr txBox="1"/>
          <p:nvPr/>
        </p:nvSpPr>
        <p:spPr>
          <a:xfrm>
            <a:off x="7709384" y="2399718"/>
            <a:ext cx="240443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/>
              <a:t>Hintergrund:</a:t>
            </a:r>
          </a:p>
          <a:p>
            <a:r>
              <a:rPr lang="de-DE" sz="2000" dirty="0" err="1"/>
              <a:t>GeSINNung</a:t>
            </a:r>
            <a:r>
              <a:rPr lang="de-DE" sz="2000" dirty="0"/>
              <a:t>.</a:t>
            </a:r>
            <a:br>
              <a:rPr lang="de-DE" sz="2000" dirty="0"/>
            </a:br>
            <a:r>
              <a:rPr lang="de-DE" sz="2000" dirty="0"/>
              <a:t>Kulturelle, religiöse, philosophische… Grund-Haltung  </a:t>
            </a:r>
          </a:p>
        </p:txBody>
      </p:sp>
      <p:sp>
        <p:nvSpPr>
          <p:cNvPr id="14" name="Textfeld 13"/>
          <p:cNvSpPr txBox="1"/>
          <p:nvPr/>
        </p:nvSpPr>
        <p:spPr>
          <a:xfrm>
            <a:off x="3162492" y="5445043"/>
            <a:ext cx="538078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dirty="0"/>
              <a:t>Ziel: </a:t>
            </a:r>
            <a:r>
              <a:rPr lang="de-DE" sz="2000" dirty="0" err="1"/>
              <a:t>WERTung</a:t>
            </a:r>
            <a:r>
              <a:rPr lang="de-DE" sz="2000" dirty="0"/>
              <a:t>. </a:t>
            </a:r>
            <a:br>
              <a:rPr lang="de-DE" sz="2000" dirty="0"/>
            </a:br>
            <a:r>
              <a:rPr lang="de-DE" sz="2000" dirty="0" err="1"/>
              <a:t>WERTvoll</a:t>
            </a:r>
            <a:r>
              <a:rPr lang="de-DE" sz="2000" dirty="0"/>
              <a:t>, Erstrebenswert ist das, </a:t>
            </a:r>
            <a:br>
              <a:rPr lang="de-DE" sz="2000" dirty="0"/>
            </a:br>
            <a:r>
              <a:rPr lang="de-DE" sz="2000" dirty="0"/>
              <a:t>was sich aus Sachanalyse und Sinnanalyse ergibt.</a:t>
            </a:r>
          </a:p>
        </p:txBody>
      </p:sp>
      <p:sp>
        <p:nvSpPr>
          <p:cNvPr id="15" name="Gleichschenkliges Dreieck 14"/>
          <p:cNvSpPr/>
          <p:nvPr/>
        </p:nvSpPr>
        <p:spPr>
          <a:xfrm rot="7635633">
            <a:off x="4774720" y="3275388"/>
            <a:ext cx="448942" cy="601144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Gleichschenkliges Dreieck 15"/>
          <p:cNvSpPr/>
          <p:nvPr/>
        </p:nvSpPr>
        <p:spPr>
          <a:xfrm rot="13563578">
            <a:off x="5268405" y="3388821"/>
            <a:ext cx="448942" cy="567303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itel 1"/>
          <p:cNvSpPr>
            <a:spLocks noGrp="1"/>
          </p:cNvSpPr>
          <p:nvPr>
            <p:ph type="title"/>
          </p:nvPr>
        </p:nvSpPr>
        <p:spPr>
          <a:xfrm>
            <a:off x="728276" y="376492"/>
            <a:ext cx="10515600" cy="1325563"/>
          </a:xfrm>
        </p:spPr>
        <p:txBody>
          <a:bodyPr/>
          <a:lstStyle/>
          <a:p>
            <a:r>
              <a:rPr lang="de-DE" dirty="0"/>
              <a:t>2. Eigene Werte reflektieren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FB29FA2B-DCBD-B095-F322-0EF9101818DF}"/>
              </a:ext>
            </a:extLst>
          </p:cNvPr>
          <p:cNvSpPr txBox="1"/>
          <p:nvPr/>
        </p:nvSpPr>
        <p:spPr>
          <a:xfrm>
            <a:off x="9673942" y="5278837"/>
            <a:ext cx="15699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solidFill>
                  <a:schemeClr val="bg1"/>
                </a:solidFill>
              </a:rPr>
              <a:t>Reaktion</a:t>
            </a:r>
          </a:p>
        </p:txBody>
      </p:sp>
      <p:sp>
        <p:nvSpPr>
          <p:cNvPr id="4" name="Pfeil: gestreift nach rechts 3">
            <a:extLst>
              <a:ext uri="{FF2B5EF4-FFF2-40B4-BE49-F238E27FC236}">
                <a16:creationId xmlns:a16="http://schemas.microsoft.com/office/drawing/2014/main" id="{E9A04DAB-8991-9A41-C144-F5EDB0F0C64D}"/>
              </a:ext>
            </a:extLst>
          </p:cNvPr>
          <p:cNvSpPr/>
          <p:nvPr/>
        </p:nvSpPr>
        <p:spPr>
          <a:xfrm>
            <a:off x="8229600" y="5278837"/>
            <a:ext cx="978408" cy="484632"/>
          </a:xfrm>
          <a:prstGeom prst="strip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06762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6920" y="500950"/>
            <a:ext cx="3792289" cy="1325563"/>
          </a:xfrm>
        </p:spPr>
        <p:txBody>
          <a:bodyPr>
            <a:normAutofit fontScale="90000"/>
          </a:bodyPr>
          <a:lstStyle/>
          <a:p>
            <a:r>
              <a:rPr lang="de-DE" dirty="0"/>
              <a:t>Exkurs:</a:t>
            </a:r>
            <a:br>
              <a:rPr lang="de-DE" dirty="0"/>
            </a:br>
            <a:r>
              <a:rPr lang="de-DE" dirty="0"/>
              <a:t>Ethische </a:t>
            </a:r>
            <a:br>
              <a:rPr lang="de-DE" dirty="0"/>
            </a:br>
            <a:r>
              <a:rPr lang="de-DE" dirty="0"/>
              <a:t>Entscheidung</a:t>
            </a:r>
            <a:br>
              <a:rPr lang="de-DE" dirty="0"/>
            </a:br>
            <a:endParaRPr lang="de-DE" dirty="0"/>
          </a:p>
        </p:txBody>
      </p:sp>
      <p:sp>
        <p:nvSpPr>
          <p:cNvPr id="31" name="Textfeld 30"/>
          <p:cNvSpPr txBox="1"/>
          <p:nvPr/>
        </p:nvSpPr>
        <p:spPr>
          <a:xfrm>
            <a:off x="5409083" y="3034249"/>
            <a:ext cx="28785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WERT(e)/ Ziel(e)</a:t>
            </a:r>
          </a:p>
        </p:txBody>
      </p:sp>
      <p:grpSp>
        <p:nvGrpSpPr>
          <p:cNvPr id="32" name="Group 10"/>
          <p:cNvGrpSpPr>
            <a:grpSpLocks/>
          </p:cNvGrpSpPr>
          <p:nvPr/>
        </p:nvGrpSpPr>
        <p:grpSpPr bwMode="auto">
          <a:xfrm rot="10482031" flipV="1">
            <a:off x="4909244" y="3359440"/>
            <a:ext cx="2592387" cy="3083355"/>
            <a:chOff x="3833" y="2387"/>
            <a:chExt cx="1633" cy="1775"/>
          </a:xfrm>
        </p:grpSpPr>
        <p:sp>
          <p:nvSpPr>
            <p:cNvPr id="34" name="Freeform 11"/>
            <p:cNvSpPr>
              <a:spLocks/>
            </p:cNvSpPr>
            <p:nvPr/>
          </p:nvSpPr>
          <p:spPr bwMode="auto">
            <a:xfrm>
              <a:off x="3833" y="2387"/>
              <a:ext cx="829" cy="1179"/>
            </a:xfrm>
            <a:custGeom>
              <a:avLst/>
              <a:gdLst>
                <a:gd name="T0" fmla="*/ 8 w 966"/>
                <a:gd name="T1" fmla="*/ 6611 h 1044"/>
                <a:gd name="T2" fmla="*/ 75 w 966"/>
                <a:gd name="T3" fmla="*/ 901 h 1044"/>
                <a:gd name="T4" fmla="*/ 3 w 966"/>
                <a:gd name="T5" fmla="*/ 7249 h 1044"/>
                <a:gd name="T6" fmla="*/ 71 w 966"/>
                <a:gd name="T7" fmla="*/ 1221 h 1044"/>
                <a:gd name="T8" fmla="*/ 3 w 966"/>
                <a:gd name="T9" fmla="*/ 6611 h 1044"/>
                <a:gd name="T10" fmla="*/ 71 w 966"/>
                <a:gd name="T11" fmla="*/ 901 h 1044"/>
                <a:gd name="T12" fmla="*/ 75 w 966"/>
                <a:gd name="T13" fmla="*/ 1221 h 104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66" h="1044">
                  <a:moveTo>
                    <a:pt x="97" y="945"/>
                  </a:moveTo>
                  <a:cubicBezTo>
                    <a:pt x="490" y="529"/>
                    <a:pt x="883" y="113"/>
                    <a:pt x="868" y="128"/>
                  </a:cubicBezTo>
                  <a:cubicBezTo>
                    <a:pt x="853" y="143"/>
                    <a:pt x="14" y="1028"/>
                    <a:pt x="7" y="1036"/>
                  </a:cubicBezTo>
                  <a:cubicBezTo>
                    <a:pt x="0" y="1044"/>
                    <a:pt x="823" y="189"/>
                    <a:pt x="823" y="174"/>
                  </a:cubicBezTo>
                  <a:cubicBezTo>
                    <a:pt x="823" y="159"/>
                    <a:pt x="7" y="953"/>
                    <a:pt x="7" y="945"/>
                  </a:cubicBezTo>
                  <a:cubicBezTo>
                    <a:pt x="7" y="937"/>
                    <a:pt x="680" y="256"/>
                    <a:pt x="823" y="128"/>
                  </a:cubicBezTo>
                  <a:cubicBezTo>
                    <a:pt x="966" y="0"/>
                    <a:pt x="917" y="87"/>
                    <a:pt x="868" y="174"/>
                  </a:cubicBezTo>
                </a:path>
              </a:pathLst>
            </a:custGeom>
            <a:noFill/>
            <a:ln w="9525">
              <a:solidFill>
                <a:schemeClr val="tx1">
                  <a:lumMod val="65000"/>
                  <a:lumOff val="3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 sz="2400"/>
            </a:p>
          </p:txBody>
        </p:sp>
        <p:sp>
          <p:nvSpPr>
            <p:cNvPr id="36" name="Freeform 12"/>
            <p:cNvSpPr>
              <a:spLocks/>
            </p:cNvSpPr>
            <p:nvPr/>
          </p:nvSpPr>
          <p:spPr bwMode="auto">
            <a:xfrm rot="5657349">
              <a:off x="4461" y="2484"/>
              <a:ext cx="966" cy="1044"/>
            </a:xfrm>
            <a:custGeom>
              <a:avLst/>
              <a:gdLst>
                <a:gd name="T0" fmla="*/ 97 w 966"/>
                <a:gd name="T1" fmla="*/ 945 h 1044"/>
                <a:gd name="T2" fmla="*/ 868 w 966"/>
                <a:gd name="T3" fmla="*/ 128 h 1044"/>
                <a:gd name="T4" fmla="*/ 7 w 966"/>
                <a:gd name="T5" fmla="*/ 1036 h 1044"/>
                <a:gd name="T6" fmla="*/ 823 w 966"/>
                <a:gd name="T7" fmla="*/ 174 h 1044"/>
                <a:gd name="T8" fmla="*/ 7 w 966"/>
                <a:gd name="T9" fmla="*/ 945 h 1044"/>
                <a:gd name="T10" fmla="*/ 823 w 966"/>
                <a:gd name="T11" fmla="*/ 128 h 1044"/>
                <a:gd name="T12" fmla="*/ 868 w 966"/>
                <a:gd name="T13" fmla="*/ 174 h 104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66" h="1044">
                  <a:moveTo>
                    <a:pt x="97" y="945"/>
                  </a:moveTo>
                  <a:cubicBezTo>
                    <a:pt x="490" y="529"/>
                    <a:pt x="883" y="113"/>
                    <a:pt x="868" y="128"/>
                  </a:cubicBezTo>
                  <a:cubicBezTo>
                    <a:pt x="853" y="143"/>
                    <a:pt x="14" y="1028"/>
                    <a:pt x="7" y="1036"/>
                  </a:cubicBezTo>
                  <a:cubicBezTo>
                    <a:pt x="0" y="1044"/>
                    <a:pt x="823" y="189"/>
                    <a:pt x="823" y="174"/>
                  </a:cubicBezTo>
                  <a:cubicBezTo>
                    <a:pt x="823" y="159"/>
                    <a:pt x="7" y="953"/>
                    <a:pt x="7" y="945"/>
                  </a:cubicBezTo>
                  <a:cubicBezTo>
                    <a:pt x="7" y="937"/>
                    <a:pt x="680" y="256"/>
                    <a:pt x="823" y="128"/>
                  </a:cubicBezTo>
                  <a:cubicBezTo>
                    <a:pt x="966" y="0"/>
                    <a:pt x="917" y="87"/>
                    <a:pt x="868" y="174"/>
                  </a:cubicBezTo>
                </a:path>
              </a:pathLst>
            </a:custGeom>
            <a:noFill/>
            <a:ln w="9525">
              <a:solidFill>
                <a:schemeClr val="tx1">
                  <a:lumMod val="65000"/>
                  <a:lumOff val="3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 sz="2400"/>
            </a:p>
          </p:txBody>
        </p:sp>
        <p:sp>
          <p:nvSpPr>
            <p:cNvPr id="44" name="Freeform 13"/>
            <p:cNvSpPr>
              <a:spLocks/>
            </p:cNvSpPr>
            <p:nvPr/>
          </p:nvSpPr>
          <p:spPr bwMode="auto">
            <a:xfrm rot="2709316">
              <a:off x="4077" y="2915"/>
              <a:ext cx="1179" cy="1315"/>
            </a:xfrm>
            <a:custGeom>
              <a:avLst/>
              <a:gdLst>
                <a:gd name="T0" fmla="*/ 2348 w 966"/>
                <a:gd name="T1" fmla="*/ 37911 h 1044"/>
                <a:gd name="T2" fmla="*/ 21043 w 966"/>
                <a:gd name="T3" fmla="*/ 5140 h 1044"/>
                <a:gd name="T4" fmla="*/ 171 w 966"/>
                <a:gd name="T5" fmla="*/ 41600 h 1044"/>
                <a:gd name="T6" fmla="*/ 19934 w 966"/>
                <a:gd name="T7" fmla="*/ 6982 h 1044"/>
                <a:gd name="T8" fmla="*/ 171 w 966"/>
                <a:gd name="T9" fmla="*/ 37911 h 1044"/>
                <a:gd name="T10" fmla="*/ 19934 w 966"/>
                <a:gd name="T11" fmla="*/ 5140 h 1044"/>
                <a:gd name="T12" fmla="*/ 21043 w 966"/>
                <a:gd name="T13" fmla="*/ 6982 h 104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66" h="1044">
                  <a:moveTo>
                    <a:pt x="97" y="945"/>
                  </a:moveTo>
                  <a:cubicBezTo>
                    <a:pt x="490" y="529"/>
                    <a:pt x="883" y="113"/>
                    <a:pt x="868" y="128"/>
                  </a:cubicBezTo>
                  <a:cubicBezTo>
                    <a:pt x="853" y="143"/>
                    <a:pt x="14" y="1028"/>
                    <a:pt x="7" y="1036"/>
                  </a:cubicBezTo>
                  <a:cubicBezTo>
                    <a:pt x="0" y="1044"/>
                    <a:pt x="823" y="189"/>
                    <a:pt x="823" y="174"/>
                  </a:cubicBezTo>
                  <a:cubicBezTo>
                    <a:pt x="823" y="159"/>
                    <a:pt x="7" y="953"/>
                    <a:pt x="7" y="945"/>
                  </a:cubicBezTo>
                  <a:cubicBezTo>
                    <a:pt x="7" y="937"/>
                    <a:pt x="680" y="256"/>
                    <a:pt x="823" y="128"/>
                  </a:cubicBezTo>
                  <a:cubicBezTo>
                    <a:pt x="966" y="0"/>
                    <a:pt x="917" y="87"/>
                    <a:pt x="868" y="174"/>
                  </a:cubicBezTo>
                </a:path>
              </a:pathLst>
            </a:custGeom>
            <a:noFill/>
            <a:ln w="9525">
              <a:solidFill>
                <a:schemeClr val="tx1">
                  <a:lumMod val="65000"/>
                  <a:lumOff val="3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 sz="2400"/>
            </a:p>
          </p:txBody>
        </p:sp>
      </p:grpSp>
      <p:sp>
        <p:nvSpPr>
          <p:cNvPr id="46" name="Textfeld 45"/>
          <p:cNvSpPr txBox="1"/>
          <p:nvPr/>
        </p:nvSpPr>
        <p:spPr>
          <a:xfrm>
            <a:off x="8117848" y="4068552"/>
            <a:ext cx="28147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dirty="0">
                <a:solidFill>
                  <a:srgbClr val="0070C0"/>
                </a:solidFill>
              </a:rPr>
              <a:t>5. VERHALTEN</a:t>
            </a:r>
            <a:br>
              <a:rPr lang="de-DE" dirty="0">
                <a:solidFill>
                  <a:srgbClr val="0070C0"/>
                </a:solidFill>
              </a:rPr>
            </a:br>
            <a:r>
              <a:rPr lang="de-DE" dirty="0">
                <a:solidFill>
                  <a:srgbClr val="0070C0"/>
                </a:solidFill>
              </a:rPr>
              <a:t>Welche individuelle Haltung</a:t>
            </a:r>
            <a:br>
              <a:rPr lang="de-DE" dirty="0">
                <a:solidFill>
                  <a:srgbClr val="0070C0"/>
                </a:solidFill>
              </a:rPr>
            </a:br>
            <a:r>
              <a:rPr lang="de-DE" dirty="0">
                <a:solidFill>
                  <a:srgbClr val="0070C0"/>
                </a:solidFill>
              </a:rPr>
              <a:t>und Haltung?</a:t>
            </a:r>
          </a:p>
        </p:txBody>
      </p:sp>
      <p:sp>
        <p:nvSpPr>
          <p:cNvPr id="47" name="Textfeld 46"/>
          <p:cNvSpPr txBox="1"/>
          <p:nvPr/>
        </p:nvSpPr>
        <p:spPr>
          <a:xfrm>
            <a:off x="2318003" y="3911940"/>
            <a:ext cx="252222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dirty="0">
                <a:solidFill>
                  <a:srgbClr val="0070C0"/>
                </a:solidFill>
              </a:rPr>
              <a:t>4. STRUKTUR</a:t>
            </a:r>
            <a:br>
              <a:rPr lang="de-DE" dirty="0">
                <a:solidFill>
                  <a:srgbClr val="0070C0"/>
                </a:solidFill>
              </a:rPr>
            </a:br>
            <a:r>
              <a:rPr lang="de-DE" dirty="0">
                <a:solidFill>
                  <a:srgbClr val="0070C0"/>
                </a:solidFill>
              </a:rPr>
              <a:t>Welche sozialen Abläufe,</a:t>
            </a:r>
            <a:br>
              <a:rPr lang="de-DE" dirty="0">
                <a:solidFill>
                  <a:srgbClr val="0070C0"/>
                </a:solidFill>
              </a:rPr>
            </a:br>
            <a:r>
              <a:rPr lang="de-DE" dirty="0">
                <a:solidFill>
                  <a:srgbClr val="0070C0"/>
                </a:solidFill>
              </a:rPr>
              <a:t> Prozesse?</a:t>
            </a:r>
          </a:p>
        </p:txBody>
      </p:sp>
      <p:sp>
        <p:nvSpPr>
          <p:cNvPr id="48" name="Textfeld 47"/>
          <p:cNvSpPr txBox="1"/>
          <p:nvPr/>
        </p:nvSpPr>
        <p:spPr>
          <a:xfrm>
            <a:off x="6762637" y="3362104"/>
            <a:ext cx="16739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solidFill>
                  <a:srgbClr val="0070C0"/>
                </a:solidFill>
              </a:rPr>
              <a:t>erreichen</a:t>
            </a:r>
          </a:p>
        </p:txBody>
      </p:sp>
      <p:sp>
        <p:nvSpPr>
          <p:cNvPr id="50" name="Rectangle 9"/>
          <p:cNvSpPr>
            <a:spLocks noChangeArrowheads="1"/>
          </p:cNvSpPr>
          <p:nvPr/>
        </p:nvSpPr>
        <p:spPr bwMode="auto">
          <a:xfrm>
            <a:off x="5834945" y="545982"/>
            <a:ext cx="957133" cy="35203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bg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de-DE" altLang="de-DE" sz="2400" dirty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51" name="Rectangle 9"/>
          <p:cNvSpPr>
            <a:spLocks noChangeArrowheads="1"/>
          </p:cNvSpPr>
          <p:nvPr/>
        </p:nvSpPr>
        <p:spPr bwMode="auto">
          <a:xfrm>
            <a:off x="8454597" y="1640084"/>
            <a:ext cx="866775" cy="6048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bg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800" dirty="0">
                <a:solidFill>
                  <a:srgbClr val="00B050"/>
                </a:solidFill>
                <a:latin typeface="+mn-lt"/>
              </a:rPr>
              <a:t>3. SINNANALYSE</a:t>
            </a:r>
            <a:br>
              <a:rPr lang="de-DE" altLang="de-DE" sz="1800" dirty="0">
                <a:solidFill>
                  <a:srgbClr val="00B050"/>
                </a:solidFill>
                <a:latin typeface="+mn-lt"/>
              </a:rPr>
            </a:br>
            <a:r>
              <a:rPr lang="de-DE" altLang="de-DE" sz="1800" dirty="0">
                <a:solidFill>
                  <a:srgbClr val="00B050"/>
                </a:solidFill>
                <a:latin typeface="+mn-lt"/>
              </a:rPr>
              <a:t>Was sind die (ethischen)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800" dirty="0">
                <a:solidFill>
                  <a:srgbClr val="00B050"/>
                </a:solidFill>
                <a:latin typeface="+mn-lt"/>
              </a:rPr>
              <a:t>Kriterien? </a:t>
            </a:r>
          </a:p>
        </p:txBody>
      </p:sp>
      <p:sp>
        <p:nvSpPr>
          <p:cNvPr id="53" name="Textfeld 52"/>
          <p:cNvSpPr txBox="1"/>
          <p:nvPr/>
        </p:nvSpPr>
        <p:spPr>
          <a:xfrm>
            <a:off x="6737831" y="2718814"/>
            <a:ext cx="16739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solidFill>
                  <a:srgbClr val="00B050"/>
                </a:solidFill>
              </a:rPr>
              <a:t>klären</a:t>
            </a:r>
          </a:p>
        </p:txBody>
      </p:sp>
      <p:sp>
        <p:nvSpPr>
          <p:cNvPr id="54" name="Rectangle 9"/>
          <p:cNvSpPr>
            <a:spLocks noChangeArrowheads="1"/>
          </p:cNvSpPr>
          <p:nvPr/>
        </p:nvSpPr>
        <p:spPr bwMode="auto">
          <a:xfrm>
            <a:off x="3174310" y="1994962"/>
            <a:ext cx="1457936" cy="65618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bg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800" dirty="0">
                <a:solidFill>
                  <a:srgbClr val="00B050"/>
                </a:solidFill>
                <a:latin typeface="+mn-lt"/>
              </a:rPr>
              <a:t>2. SACHANALYSE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800" dirty="0">
                <a:solidFill>
                  <a:srgbClr val="00B050"/>
                </a:solidFill>
                <a:latin typeface="+mn-lt"/>
              </a:rPr>
              <a:t>Was sind die Fakten?</a:t>
            </a:r>
          </a:p>
        </p:txBody>
      </p:sp>
      <p:sp>
        <p:nvSpPr>
          <p:cNvPr id="58" name="Textfeld 57"/>
          <p:cNvSpPr txBox="1"/>
          <p:nvPr/>
        </p:nvSpPr>
        <p:spPr>
          <a:xfrm>
            <a:off x="5392633" y="5756631"/>
            <a:ext cx="25710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>
                <a:solidFill>
                  <a:srgbClr val="7030A0"/>
                </a:solidFill>
              </a:rPr>
              <a:t>6. ENTSCHEIDUNG</a:t>
            </a:r>
            <a:br>
              <a:rPr lang="de-DE" sz="2400" dirty="0">
                <a:solidFill>
                  <a:srgbClr val="7030A0"/>
                </a:solidFill>
              </a:rPr>
            </a:br>
            <a:r>
              <a:rPr lang="de-DE" sz="2400" dirty="0">
                <a:solidFill>
                  <a:srgbClr val="7030A0"/>
                </a:solidFill>
              </a:rPr>
              <a:t>treffen </a:t>
            </a:r>
          </a:p>
        </p:txBody>
      </p:sp>
      <p:sp>
        <p:nvSpPr>
          <p:cNvPr id="59" name="Textfeld 58"/>
          <p:cNvSpPr txBox="1"/>
          <p:nvPr/>
        </p:nvSpPr>
        <p:spPr>
          <a:xfrm>
            <a:off x="8202119" y="5962730"/>
            <a:ext cx="17153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FF0000"/>
                </a:solidFill>
              </a:rPr>
              <a:t>RESTRISIKO</a:t>
            </a:r>
            <a:br>
              <a:rPr lang="de-DE" dirty="0">
                <a:solidFill>
                  <a:srgbClr val="FF0000"/>
                </a:solidFill>
              </a:rPr>
            </a:br>
            <a:r>
              <a:rPr lang="de-DE" dirty="0">
                <a:solidFill>
                  <a:srgbClr val="FF0000"/>
                </a:solidFill>
              </a:rPr>
              <a:t> bedenken</a:t>
            </a:r>
          </a:p>
        </p:txBody>
      </p:sp>
      <p:sp>
        <p:nvSpPr>
          <p:cNvPr id="60" name="Textfeld 59"/>
          <p:cNvSpPr txBox="1"/>
          <p:nvPr/>
        </p:nvSpPr>
        <p:spPr>
          <a:xfrm>
            <a:off x="3706547" y="5962731"/>
            <a:ext cx="17153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FF0000"/>
                </a:solidFill>
              </a:rPr>
              <a:t>RESTRISIKO</a:t>
            </a:r>
            <a:br>
              <a:rPr lang="de-DE" dirty="0">
                <a:solidFill>
                  <a:srgbClr val="FF0000"/>
                </a:solidFill>
              </a:rPr>
            </a:br>
            <a:r>
              <a:rPr lang="de-DE" dirty="0">
                <a:solidFill>
                  <a:srgbClr val="FF0000"/>
                </a:solidFill>
              </a:rPr>
              <a:t> bedenken</a:t>
            </a:r>
          </a:p>
        </p:txBody>
      </p:sp>
      <p:pic>
        <p:nvPicPr>
          <p:cNvPr id="24" name="Grafik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1066224">
            <a:off x="4896924" y="1045064"/>
            <a:ext cx="2639797" cy="1932599"/>
          </a:xfrm>
          <a:prstGeom prst="rect">
            <a:avLst/>
          </a:prstGeom>
          <a:ln>
            <a:noFill/>
          </a:ln>
        </p:spPr>
      </p:pic>
      <p:sp>
        <p:nvSpPr>
          <p:cNvPr id="25" name="Textfeld 24"/>
          <p:cNvSpPr txBox="1"/>
          <p:nvPr/>
        </p:nvSpPr>
        <p:spPr>
          <a:xfrm>
            <a:off x="4599309" y="0"/>
            <a:ext cx="34284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>
                <a:solidFill>
                  <a:srgbClr val="7030A0"/>
                </a:solidFill>
              </a:rPr>
              <a:t>1. Wir haben ein ETHISCHES PROBLEM</a:t>
            </a:r>
          </a:p>
        </p:txBody>
      </p:sp>
      <p:sp>
        <p:nvSpPr>
          <p:cNvPr id="33" name="Wolkenförmige Legende 32"/>
          <p:cNvSpPr/>
          <p:nvPr/>
        </p:nvSpPr>
        <p:spPr>
          <a:xfrm rot="10800000">
            <a:off x="3163959" y="5813996"/>
            <a:ext cx="2161551" cy="1031276"/>
          </a:xfrm>
          <a:prstGeom prst="cloudCallout">
            <a:avLst>
              <a:gd name="adj1" fmla="val -26690"/>
              <a:gd name="adj2" fmla="val 69321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" name="Wolkenförmige Legende 34"/>
          <p:cNvSpPr/>
          <p:nvPr/>
        </p:nvSpPr>
        <p:spPr>
          <a:xfrm rot="10800000">
            <a:off x="7807208" y="5770257"/>
            <a:ext cx="2161551" cy="1031276"/>
          </a:xfrm>
          <a:prstGeom prst="cloudCallout">
            <a:avLst>
              <a:gd name="adj1" fmla="val 29280"/>
              <a:gd name="adj2" fmla="val 70685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04416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1427</Words>
  <Application>Microsoft Office PowerPoint</Application>
  <PresentationFormat>Breitbild</PresentationFormat>
  <Paragraphs>182</Paragraphs>
  <Slides>12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</vt:lpstr>
      <vt:lpstr>PowerPoint-Präsentation</vt:lpstr>
      <vt:lpstr>Darum geht es: 1. Todeswünsche zu verstehen</vt:lpstr>
      <vt:lpstr>Ein Sterbewunsch kann viele Stimmen in sich tragen</vt:lpstr>
      <vt:lpstr>Ein Sterbewunsch kann viele Stimmen in sich tragen</vt:lpstr>
      <vt:lpstr>PowerPoint-Präsentation</vt:lpstr>
      <vt:lpstr>PowerPoint-Präsentation</vt:lpstr>
      <vt:lpstr>Darum geht es:  2. Zugrundeliegende Werte reflektieren</vt:lpstr>
      <vt:lpstr>2. Eigene Werte reflektieren</vt:lpstr>
      <vt:lpstr>Exkurs: Ethische  Entscheidung </vt:lpstr>
      <vt:lpstr>Darum geht es: 3. Unseren Auftrag verstehen</vt:lpstr>
      <vt:lpstr>Unseren Auftrag verstehen</vt:lpstr>
      <vt:lpstr>Und zum Schluss: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Elisabeth Dr. Juenemann</dc:creator>
  <cp:lastModifiedBy>Dr. Elisabeth Jünemann</cp:lastModifiedBy>
  <cp:revision>36</cp:revision>
  <dcterms:created xsi:type="dcterms:W3CDTF">2026-03-14T11:37:56Z</dcterms:created>
  <dcterms:modified xsi:type="dcterms:W3CDTF">2026-03-20T19:16:13Z</dcterms:modified>
</cp:coreProperties>
</file>